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1"/>
  </p:sldMasterIdLst>
  <p:sldIdLst>
    <p:sldId id="256" r:id="rId2"/>
    <p:sldId id="281" r:id="rId3"/>
    <p:sldId id="258" r:id="rId4"/>
    <p:sldId id="259" r:id="rId5"/>
    <p:sldId id="282" r:id="rId6"/>
    <p:sldId id="260" r:id="rId7"/>
    <p:sldId id="278" r:id="rId8"/>
    <p:sldId id="279" r:id="rId9"/>
    <p:sldId id="285" r:id="rId10"/>
    <p:sldId id="276" r:id="rId11"/>
    <p:sldId id="277" r:id="rId12"/>
    <p:sldId id="290" r:id="rId13"/>
    <p:sldId id="269" r:id="rId14"/>
    <p:sldId id="286" r:id="rId15"/>
    <p:sldId id="287" r:id="rId16"/>
    <p:sldId id="288" r:id="rId17"/>
    <p:sldId id="289" r:id="rId18"/>
    <p:sldId id="274" r:id="rId19"/>
    <p:sldId id="283" r:id="rId20"/>
    <p:sldId id="261" r:id="rId21"/>
    <p:sldId id="267" r:id="rId22"/>
    <p:sldId id="270" r:id="rId23"/>
    <p:sldId id="271" r:id="rId24"/>
    <p:sldId id="272" r:id="rId25"/>
    <p:sldId id="273" r:id="rId26"/>
    <p:sldId id="284" r:id="rId27"/>
    <p:sldId id="262" r:id="rId28"/>
    <p:sldId id="263" r:id="rId29"/>
    <p:sldId id="264" r:id="rId30"/>
    <p:sldId id="265" r:id="rId31"/>
    <p:sldId id="266" r:id="rId32"/>
    <p:sldId id="275" r:id="rId33"/>
    <p:sldId id="292" r:id="rId34"/>
    <p:sldId id="293" r:id="rId35"/>
    <p:sldId id="294" r:id="rId36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2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102" y="42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0662AB-FF01-46BD-95A2-0575E78FBA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691371A-49F9-4D8E-99B2-43BABEDD45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15FEDA6-FDFE-4D48-BE1F-900564C8AC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FCD3A4-C857-4D64-A2D1-06B4C45560AD}" type="datetimeFigureOut">
              <a:rPr lang="de-DE" smtClean="0"/>
              <a:t>27.10.2022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9D07525-C703-45C1-8421-D178CFB1B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7C25698-D6B3-486F-821C-B6E910B31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4A433-3177-4591-A30B-0C094F10EF4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337524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D44ACE-74AB-4674-B741-5D2D4B403D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5D7143C5-E1BA-474F-BFCF-28F369AB8F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1388384-712F-44AD-A162-0B14461D3C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FCD3A4-C857-4D64-A2D1-06B4C45560AD}" type="datetimeFigureOut">
              <a:rPr lang="de-DE" smtClean="0"/>
              <a:t>27.10.2022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97F7347-EBB9-4B97-8791-3AE7EC84F9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62A208E-22CE-4803-A12A-18E5F02DC1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4A433-3177-4591-A30B-0C094F10EF4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728632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20149031-DA69-4D88-B02B-D5020783D75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48CE796A-8460-4656-A53E-41665294FA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F3EBF2D-82EA-402D-91FD-0554C972EF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FCD3A4-C857-4D64-A2D1-06B4C45560AD}" type="datetimeFigureOut">
              <a:rPr lang="de-DE" smtClean="0"/>
              <a:t>27.10.2022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D0317DE-6CCD-44A7-91F3-74E165063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CD6BC8A-1059-4E81-8D2B-669A6D142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4A433-3177-4591-A30B-0C094F10EF4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614353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3401F14-A0AB-463F-AC63-1509F2CAB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84A591E-C014-45CD-8E30-C73B94F489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46D605A-3559-4931-804F-593CD4925D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FCD3A4-C857-4D64-A2D1-06B4C45560AD}" type="datetimeFigureOut">
              <a:rPr lang="de-DE" smtClean="0"/>
              <a:t>27.10.2022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CD1C208-23D9-4CCD-8E73-1B6E86B8C1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38D9225-0476-4DF8-9BCC-4D4AF8DB40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4A433-3177-4591-A30B-0C094F10EF4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390380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EC039F1-15A2-4740-A25F-6B3B46644B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E1A5B4E-D446-49A7-88F6-55688351D6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1EDB66C-B422-4706-9FDB-2994D8403D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FCD3A4-C857-4D64-A2D1-06B4C45560AD}" type="datetimeFigureOut">
              <a:rPr lang="de-DE" smtClean="0"/>
              <a:t>27.10.2022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99EDE25-5615-404E-9381-52D3498309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ACC87E4-4DF5-4E00-AE4A-746B6883C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4A433-3177-4591-A30B-0C094F10EF4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170270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8ADB1BC-4AA8-47A7-991D-B58157561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8645BAC-AD1D-44DC-A164-AD89EF9B9AE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20E5B7D-7329-47E7-B7F5-5E80CC971D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B24BFA0-69E6-4B4C-8AF7-BF02F0885E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FCD3A4-C857-4D64-A2D1-06B4C45560AD}" type="datetimeFigureOut">
              <a:rPr lang="de-DE" smtClean="0"/>
              <a:t>27.10.2022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3E93894-A346-497F-8356-0688D163D6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0868439-2FF2-44E9-9794-38AE41D277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4A433-3177-4591-A30B-0C094F10EF4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185980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C4363B-6F41-4540-AA99-177C08620F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08CDC21-5DE6-40E8-AE45-A1C1A5BBF5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B8361B9-EA48-458B-A4CC-39A2A17FBC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1C3109B2-E1E5-4CEC-BF43-1670850A4B2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562BEDC1-F8F3-4F5C-BA8D-5F32321175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3D08C0BD-A153-4E02-8394-07BC0C389D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FCD3A4-C857-4D64-A2D1-06B4C45560AD}" type="datetimeFigureOut">
              <a:rPr lang="de-DE" smtClean="0"/>
              <a:t>27.10.2022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84668463-5DAB-4E82-93C9-5BCB82CF8D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3B4CBADA-AD8C-495D-BB3D-3187FA7A6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4A433-3177-4591-A30B-0C094F10EF4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115281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45E303-73FC-43D5-92D0-B6D5CB522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082F667-1CC6-4E9E-9D31-D1CB7BE0A1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FCD3A4-C857-4D64-A2D1-06B4C45560AD}" type="datetimeFigureOut">
              <a:rPr lang="de-DE" smtClean="0"/>
              <a:t>27.10.2022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DF915AB-EBA7-46CB-B396-387A19FEE1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3162845-17F2-4998-A2B3-017ABA44A2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4A433-3177-4591-A30B-0C094F10EF4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37065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4471997F-36EB-482E-B168-021269E9B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FCD3A4-C857-4D64-A2D1-06B4C45560AD}" type="datetimeFigureOut">
              <a:rPr lang="de-DE" smtClean="0"/>
              <a:t>27.10.2022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C3C3574-7869-44A6-8778-3E470A267A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19F0A68-171B-4960-9E6C-80C3211615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4A433-3177-4591-A30B-0C094F10EF4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189915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DC02B07-D548-45F7-A170-4C573F56E8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5F7A0E9-B76B-4A0A-8133-C295666FDB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5497022-A707-4A87-A9C0-5C7033A52A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B15B426-02F9-4003-8B88-054812265C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FCD3A4-C857-4D64-A2D1-06B4C45560AD}" type="datetimeFigureOut">
              <a:rPr lang="de-DE" smtClean="0"/>
              <a:t>27.10.2022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6262CCB-B628-4DD2-AA78-3F99579992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9EEF4D8-5FB8-4B30-8AB2-569BBF548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4A433-3177-4591-A30B-0C094F10EF4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531277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F42785-C88F-482E-B872-25CEFD561F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AD34E840-E375-479F-981C-532F22F9F81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F5DC9ACC-ED7A-4DC3-9D94-BB76BF6EB0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98D48DA-5D34-45E5-B8D6-EDF03B680C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FCD3A4-C857-4D64-A2D1-06B4C45560AD}" type="datetimeFigureOut">
              <a:rPr lang="de-DE" smtClean="0"/>
              <a:t>27.10.2022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24114F6-5B35-4F15-A096-452BBA3C8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03ED003-F69E-47BE-B535-21F76F010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4A433-3177-4591-A30B-0C094F10EF4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086866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4059C0DB-DBCA-4134-8C59-E915A1D8FB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0FDFFA1-48FD-487C-8B1F-3C873A1EBD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950E9A6-0B61-4CF3-88E4-755095D6D4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FCD3A4-C857-4D64-A2D1-06B4C45560AD}" type="datetimeFigureOut">
              <a:rPr lang="de-DE" smtClean="0"/>
              <a:t>27.10.2022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9D7C3D7-F477-4987-BF4C-CA3FF2B98E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AD817C4-FB25-4844-BD22-CF2B9EAAB1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34A433-3177-4591-A30B-0C094F10EF4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182032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F9C582-03B1-4ECD-B67D-69EAE1F19A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9600" y="1122363"/>
            <a:ext cx="8420100" cy="2387600"/>
          </a:xfrm>
        </p:spPr>
        <p:txBody>
          <a:bodyPr>
            <a:normAutofit/>
          </a:bodyPr>
          <a:lstStyle/>
          <a:p>
            <a:r>
              <a:rPr lang="de-DE" sz="4000" dirty="0"/>
              <a:t>Data </a:t>
            </a:r>
            <a:r>
              <a:rPr lang="de-DE" sz="4000" dirty="0" err="1"/>
              <a:t>Analyses</a:t>
            </a:r>
            <a:r>
              <a:rPr lang="de-DE" sz="4000" dirty="0"/>
              <a:t>: </a:t>
            </a:r>
            <a:r>
              <a:rPr lang="de-DE" sz="4000" dirty="0" err="1"/>
              <a:t>Pursuit</a:t>
            </a:r>
            <a:r>
              <a:rPr lang="de-DE" sz="4000" dirty="0"/>
              <a:t>-Tracking Task &amp; </a:t>
            </a:r>
            <a:r>
              <a:rPr lang="de-DE" sz="4000" dirty="0" err="1"/>
              <a:t>Pursuit-Occlusion</a:t>
            </a:r>
            <a:r>
              <a:rPr lang="de-DE" sz="4000" dirty="0"/>
              <a:t> Task</a:t>
            </a:r>
            <a:br>
              <a:rPr lang="de-DE" sz="4000" dirty="0"/>
            </a:br>
            <a:r>
              <a:rPr lang="de-DE" sz="4000" dirty="0"/>
              <a:t> Emulation Pilot Study 2021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3AEAF94-A5E4-4819-AB3C-4CA1E5E8117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Adriana Böttcher, 27.10.22</a:t>
            </a:r>
          </a:p>
        </p:txBody>
      </p:sp>
    </p:spTree>
    <p:extLst>
      <p:ext uri="{BB962C8B-B14F-4D97-AF65-F5344CB8AC3E}">
        <p14:creationId xmlns:p14="http://schemas.microsoft.com/office/powerpoint/2010/main" val="31060980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417E62-3AAA-4495-8310-2A6BB9F19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3500" dirty="0"/>
              <a:t>Wavelet </a:t>
            </a:r>
            <a:r>
              <a:rPr lang="de-DE" sz="3500" dirty="0" err="1"/>
              <a:t>analysis</a:t>
            </a:r>
            <a:r>
              <a:rPr lang="de-DE" sz="3500" dirty="0"/>
              <a:t>- Task A, const-rand1, after 500 </a:t>
            </a:r>
            <a:r>
              <a:rPr lang="de-DE" sz="3500" dirty="0" err="1"/>
              <a:t>ms</a:t>
            </a:r>
            <a:endParaRPr lang="de-DE" sz="350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36409D2-7B59-4A79-BF89-9854492F3F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4547" y="1446528"/>
            <a:ext cx="8162905" cy="5046347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93253A72-2758-48A1-BF42-A0E7BFA8B755}"/>
              </a:ext>
            </a:extLst>
          </p:cNvPr>
          <p:cNvSpPr/>
          <p:nvPr/>
        </p:nvSpPr>
        <p:spPr>
          <a:xfrm>
            <a:off x="4919529" y="2479811"/>
            <a:ext cx="2103571" cy="1325564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633715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A8197E79-B1C3-471E-B005-2296B471E6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7591" y="1690688"/>
            <a:ext cx="4721965" cy="3715003"/>
          </a:xfrm>
          <a:prstGeom prst="rect">
            <a:avLst/>
          </a:prstGeom>
        </p:spPr>
      </p:pic>
      <p:sp>
        <p:nvSpPr>
          <p:cNvPr id="5" name="Titel 1">
            <a:extLst>
              <a:ext uri="{FF2B5EF4-FFF2-40B4-BE49-F238E27FC236}">
                <a16:creationId xmlns:a16="http://schemas.microsoft.com/office/drawing/2014/main" id="{AE4DA5B9-F407-4F7E-96C4-FB4EC63C6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3500" dirty="0"/>
              <a:t>Wavelet </a:t>
            </a:r>
            <a:r>
              <a:rPr lang="de-DE" sz="3500" dirty="0" err="1"/>
              <a:t>analysis</a:t>
            </a:r>
            <a:r>
              <a:rPr lang="de-DE" sz="3500" dirty="0"/>
              <a:t>- Task A, const-rand1, after 500 </a:t>
            </a:r>
            <a:r>
              <a:rPr lang="de-DE" sz="3500" dirty="0" err="1"/>
              <a:t>ms</a:t>
            </a:r>
            <a:endParaRPr lang="de-DE" sz="3500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3483C781-7812-4980-BA02-0B93121F73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0852" y="2316381"/>
            <a:ext cx="3588256" cy="2787689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8A204BAE-1576-40A1-8144-7E9C8A4041F6}"/>
              </a:ext>
            </a:extLst>
          </p:cNvPr>
          <p:cNvSpPr txBox="1"/>
          <p:nvPr/>
        </p:nvSpPr>
        <p:spPr>
          <a:xfrm>
            <a:off x="7231407" y="1818868"/>
            <a:ext cx="1925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theta</a:t>
            </a:r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6E47B2FA-22ED-466D-965F-944A5147BC0E}"/>
              </a:ext>
            </a:extLst>
          </p:cNvPr>
          <p:cNvSpPr/>
          <p:nvPr/>
        </p:nvSpPr>
        <p:spPr>
          <a:xfrm>
            <a:off x="1177591" y="1653599"/>
            <a:ext cx="4721965" cy="3752092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675307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E6FD0B6-8A7A-4D07-986B-CD7022012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000" dirty="0"/>
              <a:t>Wavelet </a:t>
            </a:r>
            <a:r>
              <a:rPr lang="de-DE" sz="4000" dirty="0" err="1"/>
              <a:t>analysis</a:t>
            </a:r>
            <a:r>
              <a:rPr lang="de-DE" sz="4000" dirty="0"/>
              <a:t>- Task B, </a:t>
            </a:r>
            <a:r>
              <a:rPr lang="de-DE" sz="4000" dirty="0" err="1"/>
              <a:t>occluded-nonoccluded</a:t>
            </a:r>
            <a:endParaRPr lang="de-DE" sz="4000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6A8E55D5-CD2D-4A07-AC6D-59F8C4A1AB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666" y="1500525"/>
            <a:ext cx="8008234" cy="4792806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179C53B2-603D-4474-A21F-A11233B85E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6394" y="1518977"/>
            <a:ext cx="2856585" cy="2329124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E463FFF8-060F-4BE4-AC1F-B126C99B57DB}"/>
              </a:ext>
            </a:extLst>
          </p:cNvPr>
          <p:cNvSpPr/>
          <p:nvPr/>
        </p:nvSpPr>
        <p:spPr>
          <a:xfrm>
            <a:off x="3200400" y="1958453"/>
            <a:ext cx="2070100" cy="1325563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2590E978-BF36-406A-947F-E064FD86023A}"/>
              </a:ext>
            </a:extLst>
          </p:cNvPr>
          <p:cNvSpPr/>
          <p:nvPr/>
        </p:nvSpPr>
        <p:spPr>
          <a:xfrm>
            <a:off x="8806394" y="1513954"/>
            <a:ext cx="2856585" cy="2329124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B60E2ED1-C93F-4CE4-AD43-9976780AE5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16153" y="4372456"/>
            <a:ext cx="2467426" cy="1882775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058FBD42-0952-4F56-9762-8F287812982A}"/>
              </a:ext>
            </a:extLst>
          </p:cNvPr>
          <p:cNvSpPr txBox="1"/>
          <p:nvPr/>
        </p:nvSpPr>
        <p:spPr>
          <a:xfrm>
            <a:off x="8916153" y="4074728"/>
            <a:ext cx="1840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theta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767468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9514BD7-D54C-4044-9858-8DBD5C493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Results</a:t>
            </a:r>
            <a:r>
              <a:rPr lang="de-DE" dirty="0"/>
              <a:t> CBPT- </a:t>
            </a:r>
            <a:r>
              <a:rPr lang="de-DE" dirty="0" err="1"/>
              <a:t>const</a:t>
            </a:r>
            <a:r>
              <a:rPr lang="de-DE" dirty="0"/>
              <a:t> vs. rand1 </a:t>
            </a:r>
            <a:r>
              <a:rPr lang="de-DE" dirty="0" err="1"/>
              <a:t>trajectory</a:t>
            </a:r>
            <a:endParaRPr lang="de-DE" dirty="0"/>
          </a:p>
        </p:txBody>
      </p:sp>
      <p:graphicFrame>
        <p:nvGraphicFramePr>
          <p:cNvPr id="4" name="Inhaltsplatzhalter 3">
            <a:extLst>
              <a:ext uri="{FF2B5EF4-FFF2-40B4-BE49-F238E27FC236}">
                <a16:creationId xmlns:a16="http://schemas.microsoft.com/office/drawing/2014/main" id="{8F5B33D0-CB28-42D4-8BF7-87CFF7D3D6F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06603534"/>
              </p:ext>
            </p:extLst>
          </p:nvPr>
        </p:nvGraphicFramePr>
        <p:xfrm>
          <a:off x="838200" y="1970088"/>
          <a:ext cx="10515600" cy="23675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200">
                  <a:extLst>
                    <a:ext uri="{9D8B030D-6E8A-4147-A177-3AD203B41FA5}">
                      <a16:colId xmlns:a16="http://schemas.microsoft.com/office/drawing/2014/main" val="4168077363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2217125475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215156858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Until_500 (</a:t>
                      </a:r>
                      <a:r>
                        <a:rPr lang="de-DE" dirty="0" err="1"/>
                        <a:t>first</a:t>
                      </a:r>
                      <a:r>
                        <a:rPr lang="de-DE" dirty="0"/>
                        <a:t> 500 </a:t>
                      </a:r>
                      <a:r>
                        <a:rPr lang="de-DE" dirty="0" err="1"/>
                        <a:t>ms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of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const</a:t>
                      </a:r>
                      <a:r>
                        <a:rPr lang="de-DE" dirty="0"/>
                        <a:t> and rand1)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After_500 (500-3000 </a:t>
                      </a:r>
                      <a:r>
                        <a:rPr lang="de-DE" dirty="0" err="1"/>
                        <a:t>ms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for</a:t>
                      </a:r>
                      <a:r>
                        <a:rPr lang="de-DE" dirty="0"/>
                        <a:t> rand1 vs. 0-2500 </a:t>
                      </a:r>
                      <a:r>
                        <a:rPr lang="de-DE" dirty="0" err="1"/>
                        <a:t>ms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for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const</a:t>
                      </a:r>
                      <a:r>
                        <a:rPr lang="de-DE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0766673"/>
                  </a:ext>
                </a:extLst>
              </a:tr>
              <a:tr h="543719">
                <a:tc>
                  <a:txBody>
                    <a:bodyPr/>
                    <a:lstStyle/>
                    <a:p>
                      <a:r>
                        <a:rPr lang="de-DE" dirty="0"/>
                        <a:t>Alpha band (8-12 Hz)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b="1" dirty="0"/>
                        <a:t>1 </a:t>
                      </a:r>
                      <a:r>
                        <a:rPr lang="de-DE" b="1" dirty="0" err="1"/>
                        <a:t>sig</a:t>
                      </a:r>
                      <a:r>
                        <a:rPr lang="de-DE" b="1" dirty="0"/>
                        <a:t>. neg. </a:t>
                      </a:r>
                      <a:r>
                        <a:rPr lang="de-DE" b="1" dirty="0" err="1"/>
                        <a:t>cluster</a:t>
                      </a:r>
                      <a:r>
                        <a:rPr lang="de-DE" b="1" dirty="0"/>
                        <a:t> (0-500 </a:t>
                      </a:r>
                      <a:r>
                        <a:rPr lang="de-DE" b="1" dirty="0" err="1"/>
                        <a:t>ms</a:t>
                      </a:r>
                      <a:r>
                        <a:rPr lang="de-DE" b="1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No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sig</a:t>
                      </a:r>
                      <a:r>
                        <a:rPr lang="de-DE" dirty="0"/>
                        <a:t>. </a:t>
                      </a:r>
                      <a:r>
                        <a:rPr lang="de-DE" dirty="0" err="1"/>
                        <a:t>cluster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5878532"/>
                  </a:ext>
                </a:extLst>
              </a:tr>
              <a:tr h="543719">
                <a:tc>
                  <a:txBody>
                    <a:bodyPr/>
                    <a:lstStyle/>
                    <a:p>
                      <a:r>
                        <a:rPr lang="de-DE" dirty="0"/>
                        <a:t>Beta band (13-30 Hz)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b="1" dirty="0"/>
                        <a:t>9 </a:t>
                      </a:r>
                      <a:r>
                        <a:rPr lang="de-DE" b="1" dirty="0" err="1"/>
                        <a:t>sig</a:t>
                      </a:r>
                      <a:r>
                        <a:rPr lang="de-DE" b="1" dirty="0"/>
                        <a:t>. neg. </a:t>
                      </a:r>
                      <a:r>
                        <a:rPr lang="de-DE" b="1" dirty="0" err="1"/>
                        <a:t>clusters</a:t>
                      </a:r>
                      <a:r>
                        <a:rPr lang="de-DE" b="1" dirty="0"/>
                        <a:t> (0-436 </a:t>
                      </a:r>
                      <a:r>
                        <a:rPr lang="de-DE" b="1" dirty="0" err="1"/>
                        <a:t>ms</a:t>
                      </a:r>
                      <a:r>
                        <a:rPr lang="de-DE" b="1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No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sig</a:t>
                      </a:r>
                      <a:r>
                        <a:rPr lang="de-DE" dirty="0"/>
                        <a:t>. </a:t>
                      </a:r>
                      <a:r>
                        <a:rPr lang="de-DE" dirty="0" err="1"/>
                        <a:t>cluster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5388319"/>
                  </a:ext>
                </a:extLst>
              </a:tr>
              <a:tr h="543719">
                <a:tc>
                  <a:txBody>
                    <a:bodyPr/>
                    <a:lstStyle/>
                    <a:p>
                      <a:r>
                        <a:rPr lang="de-DE" dirty="0"/>
                        <a:t>Theta band (4-8 Hz)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b="1" dirty="0"/>
                        <a:t>3 </a:t>
                      </a:r>
                      <a:r>
                        <a:rPr lang="de-DE" b="1" dirty="0" err="1"/>
                        <a:t>sig</a:t>
                      </a:r>
                      <a:r>
                        <a:rPr lang="de-DE" b="1" dirty="0"/>
                        <a:t>. neg. </a:t>
                      </a:r>
                      <a:r>
                        <a:rPr lang="de-DE" b="1" dirty="0" err="1"/>
                        <a:t>clusters</a:t>
                      </a:r>
                      <a:r>
                        <a:rPr lang="de-DE" b="1" dirty="0"/>
                        <a:t> (68-500 </a:t>
                      </a:r>
                      <a:r>
                        <a:rPr lang="de-DE" b="1" dirty="0" err="1"/>
                        <a:t>ms</a:t>
                      </a:r>
                      <a:r>
                        <a:rPr lang="de-DE" b="1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b="1" dirty="0"/>
                        <a:t>2 </a:t>
                      </a:r>
                      <a:r>
                        <a:rPr lang="de-DE" b="1" dirty="0" err="1"/>
                        <a:t>sig</a:t>
                      </a:r>
                      <a:r>
                        <a:rPr lang="de-DE" b="1" dirty="0"/>
                        <a:t>. pos. </a:t>
                      </a:r>
                      <a:r>
                        <a:rPr lang="de-DE" b="1" dirty="0" err="1"/>
                        <a:t>clusters</a:t>
                      </a:r>
                      <a:r>
                        <a:rPr lang="de-DE" b="1" dirty="0"/>
                        <a:t> (928-1944 </a:t>
                      </a:r>
                      <a:r>
                        <a:rPr lang="de-DE" b="1" dirty="0" err="1"/>
                        <a:t>ms</a:t>
                      </a:r>
                      <a:r>
                        <a:rPr lang="de-DE" b="1" dirty="0"/>
                        <a:t> (in time </a:t>
                      </a:r>
                      <a:r>
                        <a:rPr lang="de-DE" b="1" dirty="0" err="1"/>
                        <a:t>range</a:t>
                      </a:r>
                      <a:r>
                        <a:rPr lang="de-DE" b="1" dirty="0"/>
                        <a:t> </a:t>
                      </a:r>
                      <a:r>
                        <a:rPr lang="de-DE" b="1" dirty="0" err="1"/>
                        <a:t>of</a:t>
                      </a:r>
                      <a:r>
                        <a:rPr lang="de-DE" b="1" dirty="0"/>
                        <a:t> rand1))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0615295"/>
                  </a:ext>
                </a:extLst>
              </a:tr>
            </a:tbl>
          </a:graphicData>
        </a:graphic>
      </p:graphicFrame>
      <p:sp>
        <p:nvSpPr>
          <p:cNvPr id="3" name="Textfeld 2">
            <a:extLst>
              <a:ext uri="{FF2B5EF4-FFF2-40B4-BE49-F238E27FC236}">
                <a16:creationId xmlns:a16="http://schemas.microsoft.com/office/drawing/2014/main" id="{9E2CA56F-97D9-4FE3-B963-306FEEF10253}"/>
              </a:ext>
            </a:extLst>
          </p:cNvPr>
          <p:cNvSpPr txBox="1"/>
          <p:nvPr/>
        </p:nvSpPr>
        <p:spPr>
          <a:xfrm>
            <a:off x="4533900" y="4655186"/>
            <a:ext cx="518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Const</a:t>
            </a:r>
            <a:r>
              <a:rPr lang="de-DE" dirty="0"/>
              <a:t> vs. rand1 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de-DE" dirty="0" err="1">
                <a:sym typeface="Wingdings" panose="05000000000000000000" pitchFamily="2" charset="2"/>
              </a:rPr>
              <a:t>neg</a:t>
            </a:r>
            <a:r>
              <a:rPr lang="de-DE" dirty="0">
                <a:sym typeface="Wingdings" panose="05000000000000000000" pitchFamily="2" charset="2"/>
              </a:rPr>
              <a:t>: rand1 &gt; </a:t>
            </a:r>
            <a:r>
              <a:rPr lang="de-DE" dirty="0" err="1">
                <a:sym typeface="Wingdings" panose="05000000000000000000" pitchFamily="2" charset="2"/>
              </a:rPr>
              <a:t>const</a:t>
            </a:r>
            <a:r>
              <a:rPr lang="de-DE" dirty="0">
                <a:sym typeface="Wingdings" panose="05000000000000000000" pitchFamily="2" charset="2"/>
              </a:rPr>
              <a:t>; 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de-DE" dirty="0" err="1">
                <a:sym typeface="Wingdings" panose="05000000000000000000" pitchFamily="2" charset="2"/>
              </a:rPr>
              <a:t>pos</a:t>
            </a:r>
            <a:r>
              <a:rPr lang="de-DE" dirty="0">
                <a:sym typeface="Wingdings" panose="05000000000000000000" pitchFamily="2" charset="2"/>
              </a:rPr>
              <a:t>: </a:t>
            </a:r>
            <a:r>
              <a:rPr lang="de-DE" dirty="0" err="1">
                <a:sym typeface="Wingdings" panose="05000000000000000000" pitchFamily="2" charset="2"/>
              </a:rPr>
              <a:t>const</a:t>
            </a:r>
            <a:r>
              <a:rPr lang="de-DE" dirty="0">
                <a:sym typeface="Wingdings" panose="05000000000000000000" pitchFamily="2" charset="2"/>
              </a:rPr>
              <a:t> &gt; rand1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87241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9DD3F91-49C6-4BB6-8219-0018C4D24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Const</a:t>
            </a:r>
            <a:r>
              <a:rPr lang="de-DE" dirty="0"/>
              <a:t> vs. rand1, </a:t>
            </a:r>
            <a:r>
              <a:rPr lang="de-DE" dirty="0" err="1"/>
              <a:t>theta</a:t>
            </a:r>
            <a:r>
              <a:rPr lang="de-DE" dirty="0"/>
              <a:t>, until_500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B0329E5-3854-4B0E-AF04-56C9BE4384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700" y="1690688"/>
            <a:ext cx="9626600" cy="4520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201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75325BC-9408-43F1-B2D1-BBDF808A1E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Const</a:t>
            </a:r>
            <a:r>
              <a:rPr lang="de-DE" dirty="0"/>
              <a:t> vs. rand1, </a:t>
            </a:r>
            <a:r>
              <a:rPr lang="de-DE" dirty="0" err="1"/>
              <a:t>alpha</a:t>
            </a:r>
            <a:r>
              <a:rPr lang="de-DE" dirty="0"/>
              <a:t>, until_500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9274318-A467-40CF-9FCA-3B5679C304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450" y="1690688"/>
            <a:ext cx="9563100" cy="4662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1985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7F735A-4526-4311-9352-A5AB7E30CF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Const</a:t>
            </a:r>
            <a:r>
              <a:rPr lang="de-DE" dirty="0"/>
              <a:t> vs. rand1, </a:t>
            </a:r>
            <a:r>
              <a:rPr lang="de-DE" dirty="0" err="1"/>
              <a:t>beta</a:t>
            </a:r>
            <a:r>
              <a:rPr lang="de-DE" dirty="0"/>
              <a:t>, until_500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B83FB0B-C448-40E3-8111-EB73235FC5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0950" y="1690688"/>
            <a:ext cx="9690100" cy="450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8358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AE08BD-7F77-47A1-A30A-CFC3D3986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Const</a:t>
            </a:r>
            <a:r>
              <a:rPr lang="de-DE" dirty="0"/>
              <a:t> vs. rand1, </a:t>
            </a:r>
            <a:r>
              <a:rPr lang="de-DE" dirty="0" err="1"/>
              <a:t>theta</a:t>
            </a:r>
            <a:r>
              <a:rPr lang="de-DE" dirty="0"/>
              <a:t>, after_500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68511B23-1AD7-4E58-9623-ACF7A982DA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0000" y="1512180"/>
            <a:ext cx="8331999" cy="5218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1412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9514BD7-D54C-4044-9858-8DBD5C493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Results</a:t>
            </a:r>
            <a:r>
              <a:rPr lang="de-DE" dirty="0"/>
              <a:t> CBPT- </a:t>
            </a:r>
            <a:r>
              <a:rPr lang="de-DE" dirty="0" err="1"/>
              <a:t>occluded</a:t>
            </a:r>
            <a:r>
              <a:rPr lang="de-DE" dirty="0"/>
              <a:t> vs. visible </a:t>
            </a:r>
            <a:r>
              <a:rPr lang="de-DE" dirty="0" err="1"/>
              <a:t>trajectory</a:t>
            </a:r>
            <a:endParaRPr lang="de-DE" dirty="0"/>
          </a:p>
        </p:txBody>
      </p:sp>
      <p:graphicFrame>
        <p:nvGraphicFramePr>
          <p:cNvPr id="4" name="Inhaltsplatzhalter 3">
            <a:extLst>
              <a:ext uri="{FF2B5EF4-FFF2-40B4-BE49-F238E27FC236}">
                <a16:creationId xmlns:a16="http://schemas.microsoft.com/office/drawing/2014/main" id="{8F5B33D0-CB28-42D4-8BF7-87CFF7D3D6F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38576551"/>
              </p:ext>
            </p:extLst>
          </p:nvPr>
        </p:nvGraphicFramePr>
        <p:xfrm>
          <a:off x="838200" y="1970088"/>
          <a:ext cx="10134600" cy="21748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76600">
                  <a:extLst>
                    <a:ext uri="{9D8B030D-6E8A-4147-A177-3AD203B41FA5}">
                      <a16:colId xmlns:a16="http://schemas.microsoft.com/office/drawing/2014/main" val="4168077363"/>
                    </a:ext>
                  </a:extLst>
                </a:gridCol>
                <a:gridCol w="6858000">
                  <a:extLst>
                    <a:ext uri="{9D8B030D-6E8A-4147-A177-3AD203B41FA5}">
                      <a16:colId xmlns:a16="http://schemas.microsoft.com/office/drawing/2014/main" val="2217125475"/>
                    </a:ext>
                  </a:extLst>
                </a:gridCol>
              </a:tblGrid>
              <a:tr h="543719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Occlusion</a:t>
                      </a:r>
                      <a:r>
                        <a:rPr lang="de-DE" dirty="0"/>
                        <a:t> vs. non-</a:t>
                      </a:r>
                      <a:r>
                        <a:rPr lang="de-DE" dirty="0" err="1"/>
                        <a:t>occlusion</a:t>
                      </a:r>
                      <a:r>
                        <a:rPr lang="de-DE" dirty="0"/>
                        <a:t> (</a:t>
                      </a:r>
                      <a:r>
                        <a:rPr lang="de-DE" dirty="0" err="1"/>
                        <a:t>avg</a:t>
                      </a:r>
                      <a:r>
                        <a:rPr lang="de-DE" dirty="0"/>
                        <a:t>. </a:t>
                      </a:r>
                      <a:r>
                        <a:rPr lang="de-DE" dirty="0" err="1"/>
                        <a:t>over</a:t>
                      </a:r>
                      <a:r>
                        <a:rPr lang="de-DE" dirty="0"/>
                        <a:t> time and </a:t>
                      </a:r>
                      <a:r>
                        <a:rPr lang="de-DE" dirty="0" err="1"/>
                        <a:t>freq</a:t>
                      </a:r>
                      <a:r>
                        <a:rPr lang="de-DE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0766673"/>
                  </a:ext>
                </a:extLst>
              </a:tr>
              <a:tr h="543719">
                <a:tc>
                  <a:txBody>
                    <a:bodyPr/>
                    <a:lstStyle/>
                    <a:p>
                      <a:r>
                        <a:rPr lang="de-DE" dirty="0"/>
                        <a:t>Alpha band (8-12 Hz)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b="0" dirty="0" err="1"/>
                        <a:t>No</a:t>
                      </a:r>
                      <a:r>
                        <a:rPr lang="de-DE" b="0" dirty="0"/>
                        <a:t> </a:t>
                      </a:r>
                      <a:r>
                        <a:rPr lang="de-DE" b="0" dirty="0" err="1"/>
                        <a:t>sig</a:t>
                      </a:r>
                      <a:r>
                        <a:rPr lang="de-DE" b="0" dirty="0"/>
                        <a:t>. </a:t>
                      </a:r>
                      <a:r>
                        <a:rPr lang="de-DE" b="0" dirty="0" err="1"/>
                        <a:t>cluster</a:t>
                      </a:r>
                      <a:endParaRPr lang="de-DE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5878532"/>
                  </a:ext>
                </a:extLst>
              </a:tr>
              <a:tr h="543719">
                <a:tc>
                  <a:txBody>
                    <a:bodyPr/>
                    <a:lstStyle/>
                    <a:p>
                      <a:r>
                        <a:rPr lang="de-DE" dirty="0"/>
                        <a:t>Beta band (13-30 Hz)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b="0" dirty="0" err="1"/>
                        <a:t>No</a:t>
                      </a:r>
                      <a:r>
                        <a:rPr lang="de-DE" b="0" dirty="0"/>
                        <a:t> </a:t>
                      </a:r>
                      <a:r>
                        <a:rPr lang="de-DE" b="0" dirty="0" err="1"/>
                        <a:t>sig</a:t>
                      </a:r>
                      <a:r>
                        <a:rPr lang="de-DE" b="0" dirty="0"/>
                        <a:t>. </a:t>
                      </a:r>
                      <a:r>
                        <a:rPr lang="de-DE" b="0" dirty="0" err="1"/>
                        <a:t>cluster</a:t>
                      </a:r>
                      <a:endParaRPr lang="de-DE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5388319"/>
                  </a:ext>
                </a:extLst>
              </a:tr>
              <a:tr h="543719">
                <a:tc>
                  <a:txBody>
                    <a:bodyPr/>
                    <a:lstStyle/>
                    <a:p>
                      <a:r>
                        <a:rPr lang="de-DE" dirty="0"/>
                        <a:t>Theta band (4-8 Hz)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b="1" dirty="0"/>
                        <a:t>1 </a:t>
                      </a:r>
                      <a:r>
                        <a:rPr lang="de-DE" b="1" dirty="0" err="1"/>
                        <a:t>sig</a:t>
                      </a:r>
                      <a:r>
                        <a:rPr lang="de-DE" b="1" dirty="0"/>
                        <a:t>. neg. </a:t>
                      </a:r>
                      <a:r>
                        <a:rPr lang="de-DE" b="1" dirty="0" err="1"/>
                        <a:t>cluster</a:t>
                      </a:r>
                      <a:endParaRPr lang="de-DE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0615295"/>
                  </a:ext>
                </a:extLst>
              </a:tr>
            </a:tbl>
          </a:graphicData>
        </a:graphic>
      </p:graphicFrame>
      <p:pic>
        <p:nvPicPr>
          <p:cNvPr id="3" name="Grafik 2">
            <a:extLst>
              <a:ext uri="{FF2B5EF4-FFF2-40B4-BE49-F238E27FC236}">
                <a16:creationId xmlns:a16="http://schemas.microsoft.com/office/drawing/2014/main" id="{C1CAA229-834A-49DB-B596-446326D24E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8034" y="4144964"/>
            <a:ext cx="3085766" cy="2583107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3F1AABD6-5D69-4F23-A09B-4C27883FBECD}"/>
              </a:ext>
            </a:extLst>
          </p:cNvPr>
          <p:cNvSpPr txBox="1"/>
          <p:nvPr/>
        </p:nvSpPr>
        <p:spPr>
          <a:xfrm>
            <a:off x="5549900" y="5952909"/>
            <a:ext cx="3517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Significant</a:t>
            </a:r>
            <a:r>
              <a:rPr lang="de-DE" dirty="0"/>
              <a:t> </a:t>
            </a:r>
            <a:r>
              <a:rPr lang="de-DE" dirty="0" err="1"/>
              <a:t>electrodes</a:t>
            </a:r>
            <a:r>
              <a:rPr lang="de-DE" dirty="0"/>
              <a:t> (</a:t>
            </a:r>
            <a:r>
              <a:rPr lang="de-DE" dirty="0" err="1"/>
              <a:t>theta</a:t>
            </a:r>
            <a:r>
              <a:rPr lang="de-DE" dirty="0"/>
              <a:t>)</a:t>
            </a:r>
          </a:p>
          <a:p>
            <a:r>
              <a:rPr lang="de-DE" dirty="0">
                <a:sym typeface="Wingdings" panose="05000000000000000000" pitchFamily="2" charset="2"/>
              </a:rPr>
              <a:t> </a:t>
            </a:r>
            <a:r>
              <a:rPr lang="de-DE" dirty="0" err="1">
                <a:sym typeface="Wingdings" panose="05000000000000000000" pitchFamily="2" charset="2"/>
              </a:rPr>
              <a:t>Averaged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over</a:t>
            </a:r>
            <a:r>
              <a:rPr lang="de-DE" dirty="0">
                <a:sym typeface="Wingdings" panose="05000000000000000000" pitchFamily="2" charset="2"/>
              </a:rPr>
              <a:t> time </a:t>
            </a:r>
            <a:r>
              <a:rPr lang="de-DE" dirty="0" err="1">
                <a:sym typeface="Wingdings" panose="05000000000000000000" pitchFamily="2" charset="2"/>
              </a:rPr>
              <a:t>interval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8390A5DE-DB0B-4E88-AB6F-216F600C76F2}"/>
              </a:ext>
            </a:extLst>
          </p:cNvPr>
          <p:cNvSpPr txBox="1"/>
          <p:nvPr/>
        </p:nvSpPr>
        <p:spPr>
          <a:xfrm>
            <a:off x="838200" y="4513187"/>
            <a:ext cx="5181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Occl</a:t>
            </a:r>
            <a:r>
              <a:rPr lang="de-DE" dirty="0"/>
              <a:t>. vs. visible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de-DE" dirty="0" err="1">
                <a:sym typeface="Wingdings" panose="05000000000000000000" pitchFamily="2" charset="2"/>
              </a:rPr>
              <a:t>neg</a:t>
            </a:r>
            <a:r>
              <a:rPr lang="de-DE" dirty="0">
                <a:sym typeface="Wingdings" panose="05000000000000000000" pitchFamily="2" charset="2"/>
              </a:rPr>
              <a:t>: visible &gt; </a:t>
            </a:r>
            <a:r>
              <a:rPr lang="de-DE" dirty="0" err="1">
                <a:sym typeface="Wingdings" panose="05000000000000000000" pitchFamily="2" charset="2"/>
              </a:rPr>
              <a:t>occluded</a:t>
            </a:r>
            <a:r>
              <a:rPr lang="de-DE" dirty="0">
                <a:sym typeface="Wingdings" panose="05000000000000000000" pitchFamily="2" charset="2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042664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F584589E-6DAA-42B8-814F-94F3696A72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DICS </a:t>
            </a:r>
            <a:r>
              <a:rPr lang="de-DE" dirty="0" err="1"/>
              <a:t>beamforming</a:t>
            </a:r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45A19AC-D1A0-475E-BB4A-B0F0594F3B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065040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47C23CFE-0031-43BB-98C5-FCE85340C6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Sample &amp; </a:t>
            </a:r>
            <a:r>
              <a:rPr lang="de-DE" dirty="0" err="1"/>
              <a:t>Preprocessing</a:t>
            </a:r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81AA9FF0-2C54-43F6-B47B-189120A860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693269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1FA7229-7EBB-4CA4-B40C-7AAB9113C1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DICS </a:t>
            </a:r>
            <a:r>
              <a:rPr lang="de-DE" dirty="0" err="1"/>
              <a:t>Beamforming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C140D8C-D978-47F5-B6E6-8B32AF4501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dirty="0" err="1"/>
              <a:t>Reduce</a:t>
            </a:r>
            <a:r>
              <a:rPr lang="de-DE" dirty="0"/>
              <a:t> </a:t>
            </a:r>
            <a:r>
              <a:rPr lang="de-DE" dirty="0" err="1"/>
              <a:t>trials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significant</a:t>
            </a:r>
            <a:r>
              <a:rPr lang="de-DE" dirty="0"/>
              <a:t> time </a:t>
            </a:r>
            <a:r>
              <a:rPr lang="de-DE" dirty="0" err="1"/>
              <a:t>windows</a:t>
            </a:r>
            <a:endParaRPr lang="de-DE" dirty="0"/>
          </a:p>
          <a:p>
            <a:r>
              <a:rPr lang="de-DE" dirty="0" err="1"/>
              <a:t>Calculate</a:t>
            </a:r>
            <a:r>
              <a:rPr lang="de-DE" dirty="0"/>
              <a:t> </a:t>
            </a:r>
            <a:r>
              <a:rPr lang="de-DE" dirty="0" err="1"/>
              <a:t>cross-spectral</a:t>
            </a:r>
            <a:r>
              <a:rPr lang="de-DE" dirty="0"/>
              <a:t> </a:t>
            </a:r>
            <a:r>
              <a:rPr lang="de-DE" dirty="0" err="1"/>
              <a:t>density</a:t>
            </a:r>
            <a:r>
              <a:rPr lang="de-DE" dirty="0"/>
              <a:t> </a:t>
            </a:r>
            <a:r>
              <a:rPr lang="de-DE" dirty="0" err="1"/>
              <a:t>matrix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frequency</a:t>
            </a:r>
            <a:r>
              <a:rPr lang="de-DE" dirty="0"/>
              <a:t> band and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condition</a:t>
            </a:r>
            <a:endParaRPr lang="de-DE" dirty="0"/>
          </a:p>
          <a:p>
            <a:r>
              <a:rPr lang="de-DE" dirty="0"/>
              <a:t>Cross-</a:t>
            </a:r>
            <a:r>
              <a:rPr lang="de-DE" dirty="0" err="1"/>
              <a:t>spectral</a:t>
            </a:r>
            <a:r>
              <a:rPr lang="de-DE" dirty="0"/>
              <a:t> </a:t>
            </a:r>
            <a:r>
              <a:rPr lang="de-DE" dirty="0" err="1"/>
              <a:t>density</a:t>
            </a:r>
            <a:r>
              <a:rPr lang="de-DE" dirty="0"/>
              <a:t> </a:t>
            </a:r>
            <a:r>
              <a:rPr lang="de-DE" dirty="0" err="1"/>
              <a:t>matrix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appended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(</a:t>
            </a:r>
            <a:r>
              <a:rPr lang="de-DE" dirty="0" err="1"/>
              <a:t>both</a:t>
            </a:r>
            <a:r>
              <a:rPr lang="de-DE" dirty="0"/>
              <a:t> </a:t>
            </a:r>
            <a:r>
              <a:rPr lang="de-DE" dirty="0" err="1"/>
              <a:t>conditions</a:t>
            </a:r>
            <a:r>
              <a:rPr lang="de-DE" dirty="0"/>
              <a:t>)</a:t>
            </a:r>
          </a:p>
          <a:p>
            <a:r>
              <a:rPr lang="de-DE" dirty="0"/>
              <a:t>Common </a:t>
            </a:r>
            <a:r>
              <a:rPr lang="de-DE" dirty="0" err="1"/>
              <a:t>spatial</a:t>
            </a:r>
            <a:r>
              <a:rPr lang="de-DE" dirty="0"/>
              <a:t> </a:t>
            </a:r>
            <a:r>
              <a:rPr lang="de-DE" dirty="0" err="1"/>
              <a:t>filter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DICS </a:t>
            </a:r>
            <a:r>
              <a:rPr lang="de-DE" dirty="0" err="1"/>
              <a:t>beamformer</a:t>
            </a:r>
            <a:r>
              <a:rPr lang="de-DE" dirty="0"/>
              <a:t> (</a:t>
            </a:r>
            <a:r>
              <a:rPr lang="de-DE" dirty="0" err="1"/>
              <a:t>dynamic</a:t>
            </a:r>
            <a:r>
              <a:rPr lang="de-DE" dirty="0"/>
              <a:t> </a:t>
            </a:r>
            <a:r>
              <a:rPr lang="de-DE" dirty="0" err="1"/>
              <a:t>imaging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coherent</a:t>
            </a:r>
            <a:r>
              <a:rPr lang="de-DE" dirty="0"/>
              <a:t> </a:t>
            </a:r>
            <a:r>
              <a:rPr lang="de-DE" dirty="0" err="1"/>
              <a:t>sources</a:t>
            </a:r>
            <a:r>
              <a:rPr lang="de-DE" dirty="0"/>
              <a:t>, </a:t>
            </a:r>
            <a:r>
              <a:rPr lang="de-DE" dirty="0" err="1"/>
              <a:t>Gross</a:t>
            </a:r>
            <a:r>
              <a:rPr lang="de-DE" dirty="0"/>
              <a:t> et al. 2001)</a:t>
            </a:r>
          </a:p>
          <a:p>
            <a:r>
              <a:rPr lang="de-DE" dirty="0" err="1"/>
              <a:t>Apply</a:t>
            </a:r>
            <a:r>
              <a:rPr lang="de-DE" dirty="0"/>
              <a:t> </a:t>
            </a:r>
            <a:r>
              <a:rPr lang="de-DE" dirty="0" err="1"/>
              <a:t>common</a:t>
            </a:r>
            <a:r>
              <a:rPr lang="de-DE" dirty="0"/>
              <a:t> </a:t>
            </a:r>
            <a:r>
              <a:rPr lang="de-DE" dirty="0" err="1"/>
              <a:t>filter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both</a:t>
            </a:r>
            <a:r>
              <a:rPr lang="de-DE" dirty="0"/>
              <a:t> </a:t>
            </a:r>
            <a:r>
              <a:rPr lang="de-DE" dirty="0" err="1"/>
              <a:t>conditions</a:t>
            </a:r>
            <a:endParaRPr lang="de-DE" dirty="0"/>
          </a:p>
          <a:p>
            <a:r>
              <a:rPr lang="de-DE" dirty="0" err="1"/>
              <a:t>Calculate</a:t>
            </a:r>
            <a:r>
              <a:rPr lang="de-DE" dirty="0"/>
              <a:t> </a:t>
            </a:r>
            <a:r>
              <a:rPr lang="de-DE" dirty="0" err="1"/>
              <a:t>ratio</a:t>
            </a:r>
            <a:r>
              <a:rPr lang="de-DE" dirty="0"/>
              <a:t>: (cond1 - cond2)/(cond1+cond2)</a:t>
            </a:r>
          </a:p>
          <a:p>
            <a:r>
              <a:rPr lang="de-DE" dirty="0"/>
              <a:t>Grand </a:t>
            </a:r>
            <a:r>
              <a:rPr lang="de-DE" dirty="0" err="1"/>
              <a:t>average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ratio</a:t>
            </a:r>
            <a:r>
              <a:rPr lang="de-DE" dirty="0"/>
              <a:t> </a:t>
            </a:r>
            <a:r>
              <a:rPr lang="de-DE" dirty="0" err="1"/>
              <a:t>across</a:t>
            </a:r>
            <a:r>
              <a:rPr lang="de-DE" dirty="0"/>
              <a:t> </a:t>
            </a:r>
            <a:r>
              <a:rPr lang="de-DE" dirty="0" err="1"/>
              <a:t>subjects</a:t>
            </a:r>
            <a:endParaRPr lang="de-DE" dirty="0"/>
          </a:p>
          <a:p>
            <a:r>
              <a:rPr lang="de-DE" dirty="0" err="1"/>
              <a:t>Interpolate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MRI and </a:t>
            </a:r>
            <a:r>
              <a:rPr lang="de-DE" dirty="0" err="1"/>
              <a:t>plot</a:t>
            </a:r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096080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19820B-1836-4FB9-8EA4-4FEA9239F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DICS- </a:t>
            </a:r>
            <a:r>
              <a:rPr lang="de-DE" dirty="0" err="1"/>
              <a:t>alpha</a:t>
            </a:r>
            <a:r>
              <a:rPr lang="de-DE" dirty="0"/>
              <a:t>, </a:t>
            </a:r>
            <a:r>
              <a:rPr lang="de-DE" dirty="0" err="1"/>
              <a:t>const</a:t>
            </a:r>
            <a:r>
              <a:rPr lang="de-DE" dirty="0"/>
              <a:t>/rand1, until_500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B48AF4F-F9CC-47A8-9D25-32B2C69F40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2523" y="1682585"/>
            <a:ext cx="6413354" cy="4810290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3441B08D-83A6-4E95-B270-DEA20CD36E41}"/>
              </a:ext>
            </a:extLst>
          </p:cNvPr>
          <p:cNvSpPr txBox="1"/>
          <p:nvPr/>
        </p:nvSpPr>
        <p:spPr>
          <a:xfrm>
            <a:off x="9271000" y="2921000"/>
            <a:ext cx="2082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Negative:</a:t>
            </a:r>
          </a:p>
          <a:p>
            <a:r>
              <a:rPr lang="de-DE" dirty="0"/>
              <a:t>Rand1 &gt; </a:t>
            </a:r>
            <a:r>
              <a:rPr lang="de-DE" dirty="0" err="1"/>
              <a:t>const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358548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19820B-1836-4FB9-8EA4-4FEA9239F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DICS- </a:t>
            </a:r>
            <a:r>
              <a:rPr lang="de-DE" dirty="0" err="1"/>
              <a:t>beta</a:t>
            </a:r>
            <a:r>
              <a:rPr lang="de-DE" dirty="0"/>
              <a:t>, </a:t>
            </a:r>
            <a:r>
              <a:rPr lang="de-DE" dirty="0" err="1"/>
              <a:t>const</a:t>
            </a:r>
            <a:r>
              <a:rPr lang="de-DE" dirty="0"/>
              <a:t>/rand1, until_500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57B5CE79-1126-42A8-89A8-F7AD0713DF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146" y="1690688"/>
            <a:ext cx="6442771" cy="4832354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0E421457-88E8-4DC8-AE4B-D079B6CD5132}"/>
              </a:ext>
            </a:extLst>
          </p:cNvPr>
          <p:cNvSpPr txBox="1"/>
          <p:nvPr/>
        </p:nvSpPr>
        <p:spPr>
          <a:xfrm>
            <a:off x="9271000" y="2921000"/>
            <a:ext cx="2082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Negative:</a:t>
            </a:r>
          </a:p>
          <a:p>
            <a:r>
              <a:rPr lang="de-DE" dirty="0"/>
              <a:t>Rand1 &gt; </a:t>
            </a:r>
            <a:r>
              <a:rPr lang="de-DE" dirty="0" err="1"/>
              <a:t>const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268828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19820B-1836-4FB9-8EA4-4FEA9239F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DICS- </a:t>
            </a:r>
            <a:r>
              <a:rPr lang="de-DE" dirty="0" err="1"/>
              <a:t>theta</a:t>
            </a:r>
            <a:r>
              <a:rPr lang="de-DE" dirty="0"/>
              <a:t>, </a:t>
            </a:r>
            <a:r>
              <a:rPr lang="de-DE" dirty="0" err="1"/>
              <a:t>const</a:t>
            </a:r>
            <a:r>
              <a:rPr lang="de-DE" dirty="0"/>
              <a:t>/rand1, until_500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7628FF7-4893-4F2B-9F8B-A50AB9D1DB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246" y="1492245"/>
            <a:ext cx="6362553" cy="4772187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E0E93BA7-0C47-4C91-B956-CDFF1FDAD09C}"/>
              </a:ext>
            </a:extLst>
          </p:cNvPr>
          <p:cNvSpPr txBox="1"/>
          <p:nvPr/>
        </p:nvSpPr>
        <p:spPr>
          <a:xfrm>
            <a:off x="9271000" y="2921000"/>
            <a:ext cx="2082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Negative:</a:t>
            </a:r>
          </a:p>
          <a:p>
            <a:r>
              <a:rPr lang="de-DE" dirty="0"/>
              <a:t>Rand1 &gt; </a:t>
            </a:r>
            <a:r>
              <a:rPr lang="de-DE" dirty="0" err="1"/>
              <a:t>const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53134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19820B-1836-4FB9-8EA4-4FEA9239F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DICS- </a:t>
            </a:r>
            <a:r>
              <a:rPr lang="de-DE" dirty="0" err="1"/>
              <a:t>theta</a:t>
            </a:r>
            <a:r>
              <a:rPr lang="de-DE" dirty="0"/>
              <a:t>, </a:t>
            </a:r>
            <a:r>
              <a:rPr lang="de-DE" dirty="0" err="1"/>
              <a:t>const</a:t>
            </a:r>
            <a:r>
              <a:rPr lang="de-DE" dirty="0"/>
              <a:t>/rand1, after_500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EDFE569-C1EB-49FB-9C88-6A116FE501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8646" y="1428746"/>
            <a:ext cx="6629253" cy="4972224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380D3DF8-468C-46D3-A16C-8E6C7A1EA303}"/>
              </a:ext>
            </a:extLst>
          </p:cNvPr>
          <p:cNvSpPr txBox="1"/>
          <p:nvPr/>
        </p:nvSpPr>
        <p:spPr>
          <a:xfrm>
            <a:off x="9271000" y="2921000"/>
            <a:ext cx="2082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Positive:</a:t>
            </a:r>
          </a:p>
          <a:p>
            <a:r>
              <a:rPr lang="de-DE" dirty="0" err="1"/>
              <a:t>Const</a:t>
            </a:r>
            <a:r>
              <a:rPr lang="de-DE" dirty="0"/>
              <a:t> &gt; rand1</a:t>
            </a:r>
          </a:p>
        </p:txBody>
      </p:sp>
    </p:spTree>
    <p:extLst>
      <p:ext uri="{BB962C8B-B14F-4D97-AF65-F5344CB8AC3E}">
        <p14:creationId xmlns:p14="http://schemas.microsoft.com/office/powerpoint/2010/main" val="33233268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19820B-1836-4FB9-8EA4-4FEA9239F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DICS- </a:t>
            </a:r>
            <a:r>
              <a:rPr lang="de-DE" dirty="0" err="1"/>
              <a:t>theta</a:t>
            </a:r>
            <a:r>
              <a:rPr lang="de-DE" dirty="0"/>
              <a:t>, </a:t>
            </a:r>
            <a:r>
              <a:rPr lang="de-DE" dirty="0" err="1"/>
              <a:t>occluded</a:t>
            </a:r>
            <a:r>
              <a:rPr lang="de-DE" dirty="0"/>
              <a:t> vs. non-</a:t>
            </a:r>
            <a:r>
              <a:rPr lang="de-DE" dirty="0" err="1"/>
              <a:t>occluded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A720B14-E8ED-41B9-8E1B-F03846854F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346" y="1654009"/>
            <a:ext cx="6451453" cy="4838866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ADC50938-D7F0-48D5-9DB1-7F436C52BFC0}"/>
              </a:ext>
            </a:extLst>
          </p:cNvPr>
          <p:cNvSpPr txBox="1"/>
          <p:nvPr/>
        </p:nvSpPr>
        <p:spPr>
          <a:xfrm>
            <a:off x="9271000" y="2921000"/>
            <a:ext cx="2082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Negative:</a:t>
            </a:r>
          </a:p>
          <a:p>
            <a:r>
              <a:rPr lang="de-DE" dirty="0"/>
              <a:t>visible &gt; </a:t>
            </a:r>
            <a:r>
              <a:rPr lang="de-DE" dirty="0" err="1"/>
              <a:t>occluded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722092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4BB559F5-A41A-4B02-8D29-C9C93A56D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Thresholding</a:t>
            </a:r>
            <a:r>
              <a:rPr lang="de-DE" dirty="0"/>
              <a:t> &amp; DBSCAN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34571FE3-8568-493E-9DCE-6C50AE544D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757087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DB6032-D636-4F42-B3D4-87D8CE9E7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Thresholding</a:t>
            </a:r>
            <a:r>
              <a:rPr lang="de-DE" dirty="0"/>
              <a:t> &amp; DBSCAN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36A5C1B-FE47-4ABC-AAAB-8853518491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Thresholding</a:t>
            </a:r>
            <a:r>
              <a:rPr lang="de-DE" dirty="0"/>
              <a:t>: </a:t>
            </a:r>
            <a:r>
              <a:rPr lang="de-DE" dirty="0" err="1"/>
              <a:t>only</a:t>
            </a:r>
            <a:r>
              <a:rPr lang="de-DE" dirty="0"/>
              <a:t> 1% </a:t>
            </a:r>
            <a:r>
              <a:rPr lang="de-DE" dirty="0" err="1"/>
              <a:t>most</a:t>
            </a:r>
            <a:r>
              <a:rPr lang="de-DE" dirty="0"/>
              <a:t> positive/negative </a:t>
            </a:r>
            <a:r>
              <a:rPr lang="de-DE" dirty="0" err="1"/>
              <a:t>voxels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included</a:t>
            </a:r>
            <a:r>
              <a:rPr lang="de-DE" dirty="0"/>
              <a:t> (</a:t>
            </a:r>
            <a:r>
              <a:rPr lang="de-DE" dirty="0" err="1"/>
              <a:t>depending</a:t>
            </a:r>
            <a:r>
              <a:rPr lang="de-DE" dirty="0"/>
              <a:t> on </a:t>
            </a:r>
            <a:r>
              <a:rPr lang="de-DE" dirty="0" err="1"/>
              <a:t>direction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sig</a:t>
            </a:r>
            <a:r>
              <a:rPr lang="de-DE" dirty="0"/>
              <a:t>. </a:t>
            </a:r>
            <a:r>
              <a:rPr lang="de-DE" dirty="0" err="1"/>
              <a:t>contrast</a:t>
            </a:r>
            <a:r>
              <a:rPr lang="de-DE" dirty="0"/>
              <a:t>)</a:t>
            </a:r>
          </a:p>
          <a:p>
            <a:r>
              <a:rPr lang="de-DE" dirty="0" err="1"/>
              <a:t>Automatic</a:t>
            </a:r>
            <a:r>
              <a:rPr lang="de-DE" dirty="0"/>
              <a:t> </a:t>
            </a:r>
            <a:r>
              <a:rPr lang="de-DE" dirty="0" err="1"/>
              <a:t>anatomical</a:t>
            </a:r>
            <a:r>
              <a:rPr lang="de-DE" dirty="0"/>
              <a:t> </a:t>
            </a:r>
            <a:r>
              <a:rPr lang="de-DE" dirty="0" err="1"/>
              <a:t>labeling</a:t>
            </a:r>
            <a:r>
              <a:rPr lang="de-DE" dirty="0"/>
              <a:t> (AAL) </a:t>
            </a:r>
            <a:r>
              <a:rPr lang="de-DE" dirty="0" err="1"/>
              <a:t>atlas</a:t>
            </a:r>
            <a:r>
              <a:rPr lang="de-DE" dirty="0"/>
              <a:t> (</a:t>
            </a:r>
            <a:r>
              <a:rPr lang="de-DE" dirty="0" err="1"/>
              <a:t>Tzourio-Mazoyer</a:t>
            </a:r>
            <a:r>
              <a:rPr lang="de-DE" dirty="0"/>
              <a:t> et al. 2002) </a:t>
            </a:r>
            <a:r>
              <a:rPr lang="de-DE" dirty="0" err="1"/>
              <a:t>interpolated</a:t>
            </a:r>
            <a:r>
              <a:rPr lang="de-DE" dirty="0"/>
              <a:t> on </a:t>
            </a:r>
            <a:r>
              <a:rPr lang="de-DE" dirty="0" err="1"/>
              <a:t>data</a:t>
            </a:r>
            <a:r>
              <a:rPr lang="de-DE" dirty="0"/>
              <a:t>:</a:t>
            </a:r>
          </a:p>
          <a:p>
            <a:pPr lvl="1"/>
            <a:r>
              <a:rPr lang="de-DE" dirty="0" err="1"/>
              <a:t>Excluded</a:t>
            </a:r>
            <a:r>
              <a:rPr lang="de-DE" dirty="0"/>
              <a:t> all non-</a:t>
            </a:r>
            <a:r>
              <a:rPr lang="de-DE" dirty="0" err="1"/>
              <a:t>labelled</a:t>
            </a:r>
            <a:r>
              <a:rPr lang="de-DE" dirty="0"/>
              <a:t> </a:t>
            </a:r>
            <a:r>
              <a:rPr lang="de-DE" dirty="0" err="1"/>
              <a:t>voxels</a:t>
            </a:r>
            <a:r>
              <a:rPr lang="de-DE" dirty="0"/>
              <a:t> &amp; </a:t>
            </a:r>
            <a:r>
              <a:rPr lang="de-DE" dirty="0" err="1"/>
              <a:t>voxels</a:t>
            </a:r>
            <a:r>
              <a:rPr lang="de-DE" dirty="0"/>
              <a:t> </a:t>
            </a:r>
            <a:r>
              <a:rPr lang="de-DE" dirty="0" err="1"/>
              <a:t>labelled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cerebellum</a:t>
            </a:r>
            <a:endParaRPr lang="de-DE" dirty="0"/>
          </a:p>
          <a:p>
            <a:r>
              <a:rPr lang="de-DE" dirty="0" err="1"/>
              <a:t>Apply</a:t>
            </a:r>
            <a:r>
              <a:rPr lang="de-DE" dirty="0"/>
              <a:t> DBSCAN (‚</a:t>
            </a:r>
            <a:r>
              <a:rPr lang="de-DE" dirty="0" err="1"/>
              <a:t>density-based</a:t>
            </a:r>
            <a:r>
              <a:rPr lang="de-DE" dirty="0"/>
              <a:t> </a:t>
            </a:r>
            <a:r>
              <a:rPr lang="de-DE" dirty="0" err="1"/>
              <a:t>spatial</a:t>
            </a:r>
            <a:r>
              <a:rPr lang="de-DE" dirty="0"/>
              <a:t> </a:t>
            </a:r>
            <a:r>
              <a:rPr lang="de-DE" dirty="0" err="1"/>
              <a:t>clustering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applications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noise</a:t>
            </a:r>
            <a:r>
              <a:rPr lang="de-DE" dirty="0"/>
              <a:t>‘, Ester et al. 1996)</a:t>
            </a:r>
          </a:p>
          <a:p>
            <a:pPr lvl="1"/>
            <a:r>
              <a:rPr lang="de-DE" dirty="0"/>
              <a:t>Epsilon (</a:t>
            </a:r>
            <a:r>
              <a:rPr lang="de-DE" dirty="0" err="1"/>
              <a:t>neighbourhood</a:t>
            </a:r>
            <a:r>
              <a:rPr lang="de-DE" dirty="0"/>
              <a:t> </a:t>
            </a:r>
            <a:r>
              <a:rPr lang="de-DE" dirty="0" err="1"/>
              <a:t>search</a:t>
            </a:r>
            <a:r>
              <a:rPr lang="de-DE" dirty="0"/>
              <a:t> </a:t>
            </a:r>
            <a:r>
              <a:rPr lang="de-DE" dirty="0" err="1"/>
              <a:t>radius</a:t>
            </a:r>
            <a:r>
              <a:rPr lang="de-DE" dirty="0"/>
              <a:t>) = </a:t>
            </a:r>
            <a:r>
              <a:rPr lang="de-DE" dirty="0" err="1"/>
              <a:t>grid_size</a:t>
            </a:r>
            <a:r>
              <a:rPr lang="de-DE" dirty="0"/>
              <a:t> (0.5 cm)</a:t>
            </a:r>
          </a:p>
          <a:p>
            <a:pPr lvl="2"/>
            <a:r>
              <a:rPr lang="de-DE" dirty="0">
                <a:solidFill>
                  <a:srgbClr val="FF0000"/>
                </a:solidFill>
              </a:rPr>
              <a:t>Update 17/10/22: </a:t>
            </a:r>
            <a:r>
              <a:rPr lang="de-DE" dirty="0" err="1">
                <a:solidFill>
                  <a:srgbClr val="FF0000"/>
                </a:solidFill>
              </a:rPr>
              <a:t>epsilon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changed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to</a:t>
            </a:r>
            <a:r>
              <a:rPr lang="de-DE" dirty="0">
                <a:solidFill>
                  <a:srgbClr val="FF0000"/>
                </a:solidFill>
              </a:rPr>
              <a:t> 1.5*</a:t>
            </a:r>
            <a:r>
              <a:rPr lang="de-DE" dirty="0" err="1">
                <a:solidFill>
                  <a:srgbClr val="FF0000"/>
                </a:solidFill>
              </a:rPr>
              <a:t>grid_size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to</a:t>
            </a:r>
            <a:r>
              <a:rPr lang="de-DE" dirty="0">
                <a:solidFill>
                  <a:srgbClr val="FF0000"/>
                </a:solidFill>
              </a:rPr>
              <a:t> also </a:t>
            </a:r>
            <a:r>
              <a:rPr lang="de-DE" dirty="0" err="1">
                <a:solidFill>
                  <a:srgbClr val="FF0000"/>
                </a:solidFill>
              </a:rPr>
              <a:t>target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voxels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connected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edge-by-edge</a:t>
            </a:r>
            <a:r>
              <a:rPr lang="de-DE" dirty="0">
                <a:solidFill>
                  <a:srgbClr val="FF0000"/>
                </a:solidFill>
              </a:rPr>
              <a:t>, but not </a:t>
            </a:r>
            <a:r>
              <a:rPr lang="de-DE" dirty="0" err="1">
                <a:solidFill>
                  <a:srgbClr val="FF0000"/>
                </a:solidFill>
              </a:rPr>
              <a:t>corner</a:t>
            </a:r>
            <a:r>
              <a:rPr lang="de-DE" dirty="0">
                <a:solidFill>
                  <a:srgbClr val="FF0000"/>
                </a:solidFill>
              </a:rPr>
              <a:t>-</a:t>
            </a:r>
            <a:r>
              <a:rPr lang="de-DE" dirty="0" err="1">
                <a:solidFill>
                  <a:srgbClr val="FF0000"/>
                </a:solidFill>
              </a:rPr>
              <a:t>by</a:t>
            </a:r>
            <a:r>
              <a:rPr lang="de-DE" dirty="0">
                <a:solidFill>
                  <a:srgbClr val="FF0000"/>
                </a:solidFill>
              </a:rPr>
              <a:t>-corner (</a:t>
            </a:r>
            <a:r>
              <a:rPr lang="de-DE" dirty="0" err="1">
                <a:solidFill>
                  <a:srgbClr val="FF0000"/>
                </a:solidFill>
              </a:rPr>
              <a:t>which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would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be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the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case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for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epsilon</a:t>
            </a:r>
            <a:r>
              <a:rPr lang="de-DE" dirty="0">
                <a:solidFill>
                  <a:srgbClr val="FF0000"/>
                </a:solidFill>
              </a:rPr>
              <a:t> = 2*</a:t>
            </a:r>
            <a:r>
              <a:rPr lang="de-DE" dirty="0" err="1">
                <a:solidFill>
                  <a:srgbClr val="FF0000"/>
                </a:solidFill>
              </a:rPr>
              <a:t>gridsize</a:t>
            </a:r>
            <a:r>
              <a:rPr lang="de-DE" dirty="0">
                <a:solidFill>
                  <a:srgbClr val="FF0000"/>
                </a:solidFill>
              </a:rPr>
              <a:t>)</a:t>
            </a:r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960124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B15DD3-26B2-4A9A-81CD-F7BC3A7F6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DBSCAN- </a:t>
            </a:r>
            <a:r>
              <a:rPr lang="de-DE" dirty="0" err="1"/>
              <a:t>alpha</a:t>
            </a:r>
            <a:r>
              <a:rPr lang="de-DE" dirty="0"/>
              <a:t>, </a:t>
            </a:r>
            <a:r>
              <a:rPr lang="de-DE" dirty="0" err="1"/>
              <a:t>const</a:t>
            </a:r>
            <a:r>
              <a:rPr lang="de-DE" dirty="0"/>
              <a:t>/rand1, until_500 (</a:t>
            </a:r>
            <a:r>
              <a:rPr lang="de-DE" dirty="0" err="1"/>
              <a:t>neg</a:t>
            </a:r>
            <a:r>
              <a:rPr lang="de-DE" dirty="0"/>
              <a:t>)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6934035-E914-478C-8197-99187D8B11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200" y="1881188"/>
            <a:ext cx="3627772" cy="2971455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AB00B8F5-3799-478E-9DD4-1BCCA22339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1286" y="1881188"/>
            <a:ext cx="3911290" cy="2971454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490DE0C6-6C64-4B1B-B18E-77D7587BCA7B}"/>
              </a:ext>
            </a:extLst>
          </p:cNvPr>
          <p:cNvSpPr txBox="1"/>
          <p:nvPr/>
        </p:nvSpPr>
        <p:spPr>
          <a:xfrm>
            <a:off x="9226990" y="1859339"/>
            <a:ext cx="27178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Cluster 1 (&amp; </a:t>
            </a:r>
            <a:r>
              <a:rPr lang="de-DE" b="1" dirty="0" err="1"/>
              <a:t>number</a:t>
            </a:r>
            <a:r>
              <a:rPr lang="de-DE" b="1" dirty="0"/>
              <a:t> </a:t>
            </a:r>
            <a:r>
              <a:rPr lang="de-DE" b="1" dirty="0" err="1"/>
              <a:t>of</a:t>
            </a:r>
            <a:r>
              <a:rPr lang="de-DE" b="1" dirty="0"/>
              <a:t> </a:t>
            </a:r>
            <a:r>
              <a:rPr lang="de-DE" b="1" dirty="0" err="1"/>
              <a:t>voxels</a:t>
            </a:r>
            <a:r>
              <a:rPr lang="de-DE" b="1" dirty="0"/>
              <a:t> per </a:t>
            </a:r>
            <a:r>
              <a:rPr lang="de-DE" b="1" dirty="0" err="1"/>
              <a:t>area</a:t>
            </a:r>
            <a:r>
              <a:rPr lang="de-DE" b="1" dirty="0"/>
              <a:t>):</a:t>
            </a:r>
          </a:p>
          <a:p>
            <a:endParaRPr lang="de-DE" b="1" dirty="0"/>
          </a:p>
          <a:p>
            <a:r>
              <a:rPr lang="de-DE" dirty="0"/>
              <a:t>058: </a:t>
            </a:r>
            <a:r>
              <a:rPr lang="de-DE" dirty="0" err="1"/>
              <a:t>Precuneus_L</a:t>
            </a:r>
            <a:endParaRPr lang="de-DE" dirty="0"/>
          </a:p>
          <a:p>
            <a:r>
              <a:rPr lang="de-DE" dirty="0"/>
              <a:t>023: </a:t>
            </a:r>
            <a:r>
              <a:rPr lang="de-DE" dirty="0" err="1"/>
              <a:t>Parietal_Sup_L</a:t>
            </a:r>
            <a:endParaRPr lang="de-DE" dirty="0"/>
          </a:p>
          <a:p>
            <a:r>
              <a:rPr lang="de-DE" dirty="0"/>
              <a:t>005: </a:t>
            </a:r>
            <a:r>
              <a:rPr lang="de-DE" dirty="0" err="1"/>
              <a:t>Cingulum_Mid_L</a:t>
            </a:r>
            <a:endParaRPr lang="de-DE" dirty="0"/>
          </a:p>
          <a:p>
            <a:r>
              <a:rPr lang="de-DE" dirty="0"/>
              <a:t>005: </a:t>
            </a:r>
            <a:r>
              <a:rPr lang="de-DE" dirty="0" err="1"/>
              <a:t>Occipital_Mid_L</a:t>
            </a:r>
            <a:endParaRPr lang="de-DE" dirty="0"/>
          </a:p>
          <a:p>
            <a:r>
              <a:rPr lang="de-DE" dirty="0"/>
              <a:t>005: </a:t>
            </a:r>
            <a:r>
              <a:rPr lang="de-DE" dirty="0" err="1"/>
              <a:t>Precuneus_R</a:t>
            </a:r>
            <a:endParaRPr lang="de-DE" dirty="0"/>
          </a:p>
          <a:p>
            <a:r>
              <a:rPr lang="de-DE" dirty="0"/>
              <a:t>001: </a:t>
            </a:r>
            <a:r>
              <a:rPr lang="de-DE" dirty="0" err="1"/>
              <a:t>Cingulum_Post_L</a:t>
            </a:r>
            <a:endParaRPr lang="de-DE" dirty="0"/>
          </a:p>
          <a:p>
            <a:r>
              <a:rPr lang="de-DE" dirty="0"/>
              <a:t>001: </a:t>
            </a:r>
            <a:r>
              <a:rPr lang="de-DE" dirty="0" err="1"/>
              <a:t>Occipital_Sup_L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99E9813-01C6-4BD7-8A23-BEE4A4872B86}"/>
              </a:ext>
            </a:extLst>
          </p:cNvPr>
          <p:cNvSpPr txBox="1"/>
          <p:nvPr/>
        </p:nvSpPr>
        <p:spPr>
          <a:xfrm>
            <a:off x="3297572" y="5346700"/>
            <a:ext cx="2082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Negative </a:t>
            </a:r>
            <a:r>
              <a:rPr lang="de-DE" dirty="0" err="1"/>
              <a:t>cluster</a:t>
            </a:r>
            <a:r>
              <a:rPr lang="de-DE" dirty="0"/>
              <a:t>:</a:t>
            </a:r>
          </a:p>
          <a:p>
            <a:r>
              <a:rPr lang="de-DE" dirty="0"/>
              <a:t>Rand1 &gt; </a:t>
            </a:r>
            <a:r>
              <a:rPr lang="de-DE" dirty="0" err="1"/>
              <a:t>const</a:t>
            </a:r>
            <a:endParaRPr lang="de-DE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B16EDB60-7D0D-4EA1-BFD4-0B3C3443C0A4}"/>
              </a:ext>
            </a:extLst>
          </p:cNvPr>
          <p:cNvSpPr txBox="1"/>
          <p:nvPr/>
        </p:nvSpPr>
        <p:spPr>
          <a:xfrm>
            <a:off x="5562600" y="85209"/>
            <a:ext cx="5791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27/10/22:Updated </a:t>
            </a:r>
            <a:r>
              <a:rPr lang="de-DE" dirty="0" err="1">
                <a:solidFill>
                  <a:srgbClr val="FF0000"/>
                </a:solidFill>
              </a:rPr>
              <a:t>results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with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epsilon</a:t>
            </a:r>
            <a:r>
              <a:rPr lang="de-DE" dirty="0">
                <a:solidFill>
                  <a:srgbClr val="FF0000"/>
                </a:solidFill>
              </a:rPr>
              <a:t> = 1.5*</a:t>
            </a:r>
            <a:r>
              <a:rPr lang="de-DE" dirty="0" err="1">
                <a:solidFill>
                  <a:srgbClr val="FF0000"/>
                </a:solidFill>
              </a:rPr>
              <a:t>gridsize</a:t>
            </a:r>
            <a:endParaRPr lang="de-DE" dirty="0">
              <a:solidFill>
                <a:srgbClr val="FF0000"/>
              </a:solidFill>
            </a:endParaRPr>
          </a:p>
          <a:p>
            <a:r>
              <a:rPr lang="de-DE" dirty="0">
                <a:solidFill>
                  <a:srgbClr val="FF0000"/>
                </a:solidFill>
              </a:rPr>
              <a:t>Nothing </a:t>
            </a:r>
            <a:r>
              <a:rPr lang="de-DE" dirty="0" err="1">
                <a:solidFill>
                  <a:srgbClr val="FF0000"/>
                </a:solidFill>
              </a:rPr>
              <a:t>changed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here</a:t>
            </a:r>
            <a:r>
              <a:rPr lang="de-DE" dirty="0">
                <a:solidFill>
                  <a:srgbClr val="FF0000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607627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E514C6-C1B0-41BF-A53A-562B6937E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DBSCAN- </a:t>
            </a:r>
            <a:r>
              <a:rPr lang="de-DE" dirty="0" err="1"/>
              <a:t>beta</a:t>
            </a:r>
            <a:r>
              <a:rPr lang="de-DE" dirty="0"/>
              <a:t>, </a:t>
            </a:r>
            <a:r>
              <a:rPr lang="de-DE" dirty="0" err="1"/>
              <a:t>const</a:t>
            </a:r>
            <a:r>
              <a:rPr lang="de-DE" dirty="0"/>
              <a:t>/rand1, until_500 (</a:t>
            </a:r>
            <a:r>
              <a:rPr lang="de-DE" dirty="0" err="1"/>
              <a:t>neg</a:t>
            </a:r>
            <a:r>
              <a:rPr lang="de-DE" dirty="0"/>
              <a:t>)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D05E407-9F72-449F-B43A-77C9CA590E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5916" y="1690688"/>
            <a:ext cx="3612884" cy="2744752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116F9451-D373-47B0-8093-53F73D81E0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1" y="1690688"/>
            <a:ext cx="3276600" cy="2706471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7ACD079A-0658-4572-B2B8-16D40FA9EB0E}"/>
              </a:ext>
            </a:extLst>
          </p:cNvPr>
          <p:cNvSpPr txBox="1"/>
          <p:nvPr/>
        </p:nvSpPr>
        <p:spPr>
          <a:xfrm>
            <a:off x="8610600" y="1892300"/>
            <a:ext cx="27431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Cluster 1 (</a:t>
            </a:r>
            <a:r>
              <a:rPr lang="de-DE" b="1" dirty="0" err="1"/>
              <a:t>neg</a:t>
            </a:r>
            <a:r>
              <a:rPr lang="de-DE" b="1" dirty="0"/>
              <a:t>):</a:t>
            </a:r>
          </a:p>
          <a:p>
            <a:r>
              <a:rPr lang="de-DE" dirty="0"/>
              <a:t>018: </a:t>
            </a:r>
            <a:r>
              <a:rPr lang="de-DE" dirty="0" err="1"/>
              <a:t>Postcentral_L</a:t>
            </a:r>
            <a:endParaRPr lang="de-DE" dirty="0"/>
          </a:p>
          <a:p>
            <a:r>
              <a:rPr lang="de-DE" dirty="0"/>
              <a:t>011: </a:t>
            </a:r>
            <a:r>
              <a:rPr lang="de-DE" dirty="0" err="1"/>
              <a:t>Parietal_Sup_L</a:t>
            </a:r>
            <a:endParaRPr lang="de-DE" dirty="0"/>
          </a:p>
          <a:p>
            <a:r>
              <a:rPr lang="de-DE" dirty="0"/>
              <a:t>002: </a:t>
            </a:r>
            <a:r>
              <a:rPr lang="de-DE" dirty="0" err="1"/>
              <a:t>Parietal_Inf_L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43F4DB5C-E96A-45A7-B57E-4C2D56B33942}"/>
              </a:ext>
            </a:extLst>
          </p:cNvPr>
          <p:cNvSpPr txBox="1"/>
          <p:nvPr/>
        </p:nvSpPr>
        <p:spPr>
          <a:xfrm>
            <a:off x="8610599" y="3429000"/>
            <a:ext cx="274319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Cluster 2 (</a:t>
            </a:r>
            <a:r>
              <a:rPr lang="de-DE" b="1" dirty="0" err="1"/>
              <a:t>neg</a:t>
            </a:r>
            <a:r>
              <a:rPr lang="de-DE" b="1" dirty="0"/>
              <a:t>):</a:t>
            </a:r>
            <a:endParaRPr lang="de-DE" dirty="0"/>
          </a:p>
          <a:p>
            <a:r>
              <a:rPr lang="de-DE" dirty="0"/>
              <a:t>026: </a:t>
            </a:r>
            <a:r>
              <a:rPr lang="de-DE" dirty="0" err="1"/>
              <a:t>Frontal_Sup_L</a:t>
            </a:r>
            <a:endParaRPr lang="de-DE" dirty="0"/>
          </a:p>
          <a:p>
            <a:r>
              <a:rPr lang="de-DE" dirty="0"/>
              <a:t>019: </a:t>
            </a:r>
            <a:r>
              <a:rPr lang="de-DE" dirty="0" err="1"/>
              <a:t>Supp_Motor_Area_L</a:t>
            </a:r>
            <a:endParaRPr lang="de-DE" dirty="0"/>
          </a:p>
          <a:p>
            <a:r>
              <a:rPr lang="de-DE" dirty="0"/>
              <a:t>016: </a:t>
            </a:r>
            <a:r>
              <a:rPr lang="de-DE" dirty="0" err="1"/>
              <a:t>Paracentral_Lobule_L</a:t>
            </a:r>
            <a:endParaRPr lang="de-DE" dirty="0"/>
          </a:p>
          <a:p>
            <a:r>
              <a:rPr lang="de-DE" dirty="0"/>
              <a:t>004: </a:t>
            </a:r>
            <a:r>
              <a:rPr lang="de-DE" dirty="0" err="1"/>
              <a:t>Precentral_L</a:t>
            </a:r>
            <a:endParaRPr lang="de-DE" dirty="0"/>
          </a:p>
          <a:p>
            <a:r>
              <a:rPr lang="de-DE" dirty="0"/>
              <a:t>002: </a:t>
            </a:r>
            <a:r>
              <a:rPr lang="de-DE" dirty="0" err="1"/>
              <a:t>Supp_Motor_Area_R</a:t>
            </a:r>
            <a:endParaRPr lang="de-DE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9D4CD449-6E69-4C48-922D-667A14B95F41}"/>
              </a:ext>
            </a:extLst>
          </p:cNvPr>
          <p:cNvSpPr txBox="1"/>
          <p:nvPr/>
        </p:nvSpPr>
        <p:spPr>
          <a:xfrm>
            <a:off x="2844800" y="5114672"/>
            <a:ext cx="2082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Negative </a:t>
            </a:r>
            <a:r>
              <a:rPr lang="de-DE" dirty="0" err="1"/>
              <a:t>cluster</a:t>
            </a:r>
            <a:r>
              <a:rPr lang="de-DE" dirty="0"/>
              <a:t>:</a:t>
            </a:r>
          </a:p>
          <a:p>
            <a:r>
              <a:rPr lang="de-DE" dirty="0"/>
              <a:t>Rand1 &gt; </a:t>
            </a:r>
            <a:r>
              <a:rPr lang="de-DE" dirty="0" err="1"/>
              <a:t>const</a:t>
            </a:r>
            <a:endParaRPr lang="de-DE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304FABB9-8AD7-42DE-8765-7F884126A2E2}"/>
              </a:ext>
            </a:extLst>
          </p:cNvPr>
          <p:cNvSpPr txBox="1"/>
          <p:nvPr/>
        </p:nvSpPr>
        <p:spPr>
          <a:xfrm>
            <a:off x="5562600" y="85209"/>
            <a:ext cx="5791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27/10/22:Updated </a:t>
            </a:r>
            <a:r>
              <a:rPr lang="de-DE" dirty="0" err="1">
                <a:solidFill>
                  <a:srgbClr val="FF0000"/>
                </a:solidFill>
              </a:rPr>
              <a:t>results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with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epsilon</a:t>
            </a:r>
            <a:r>
              <a:rPr lang="de-DE" dirty="0">
                <a:solidFill>
                  <a:srgbClr val="FF0000"/>
                </a:solidFill>
              </a:rPr>
              <a:t> = 1.5*</a:t>
            </a:r>
            <a:r>
              <a:rPr lang="de-DE" dirty="0" err="1">
                <a:solidFill>
                  <a:srgbClr val="FF0000"/>
                </a:solidFill>
              </a:rPr>
              <a:t>gridsize</a:t>
            </a:r>
            <a:endParaRPr lang="de-DE" dirty="0">
              <a:solidFill>
                <a:srgbClr val="FF0000"/>
              </a:solidFill>
            </a:endParaRPr>
          </a:p>
          <a:p>
            <a:r>
              <a:rPr lang="de-DE" dirty="0">
                <a:solidFill>
                  <a:srgbClr val="FF0000"/>
                </a:solidFill>
              </a:rPr>
              <a:t>Nothing </a:t>
            </a:r>
            <a:r>
              <a:rPr lang="de-DE" dirty="0" err="1">
                <a:solidFill>
                  <a:srgbClr val="FF0000"/>
                </a:solidFill>
              </a:rPr>
              <a:t>changed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here</a:t>
            </a:r>
            <a:r>
              <a:rPr lang="de-DE" dirty="0">
                <a:solidFill>
                  <a:srgbClr val="FF0000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051871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0C1A4E3-B8F1-43A1-8E16-4349B1F94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Sample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2468C31-A70A-4089-A807-194FED9A62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Initial sample: 34 </a:t>
            </a:r>
            <a:r>
              <a:rPr lang="de-DE" dirty="0" err="1"/>
              <a:t>healthy</a:t>
            </a:r>
            <a:r>
              <a:rPr lang="de-DE" dirty="0"/>
              <a:t> </a:t>
            </a:r>
            <a:r>
              <a:rPr lang="de-DE" dirty="0" err="1"/>
              <a:t>adults</a:t>
            </a:r>
            <a:r>
              <a:rPr lang="de-DE" dirty="0"/>
              <a:t>, 4 </a:t>
            </a:r>
            <a:r>
              <a:rPr lang="de-DE" dirty="0" err="1"/>
              <a:t>excluded</a:t>
            </a:r>
            <a:r>
              <a:rPr lang="de-DE" dirty="0"/>
              <a:t> due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incomplete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recording</a:t>
            </a:r>
            <a:endParaRPr lang="de-DE" dirty="0"/>
          </a:p>
          <a:p>
            <a:r>
              <a:rPr lang="de-DE" dirty="0">
                <a:sym typeface="Wingdings" panose="05000000000000000000" pitchFamily="2" charset="2"/>
              </a:rPr>
              <a:t> N = 30</a:t>
            </a:r>
          </a:p>
          <a:p>
            <a:r>
              <a:rPr lang="de-DE" dirty="0">
                <a:sym typeface="Wingdings" panose="05000000000000000000" pitchFamily="2" charset="2"/>
              </a:rPr>
              <a:t>25.42 ± 3.04 </a:t>
            </a:r>
            <a:r>
              <a:rPr lang="de-DE" dirty="0" err="1">
                <a:sym typeface="Wingdings" panose="05000000000000000000" pitchFamily="2" charset="2"/>
              </a:rPr>
              <a:t>years</a:t>
            </a:r>
            <a:endParaRPr lang="de-DE" dirty="0">
              <a:sym typeface="Wingdings" panose="05000000000000000000" pitchFamily="2" charset="2"/>
            </a:endParaRPr>
          </a:p>
          <a:p>
            <a:r>
              <a:rPr lang="de-DE" dirty="0">
                <a:sym typeface="Wingdings" panose="05000000000000000000" pitchFamily="2" charset="2"/>
              </a:rPr>
              <a:t>11 male, 19 </a:t>
            </a:r>
            <a:r>
              <a:rPr lang="de-DE" dirty="0" err="1">
                <a:sym typeface="Wingdings" panose="05000000000000000000" pitchFamily="2" charset="2"/>
              </a:rPr>
              <a:t>female</a:t>
            </a:r>
            <a:endParaRPr lang="de-DE" dirty="0">
              <a:sym typeface="Wingdings" panose="05000000000000000000" pitchFamily="2" charset="2"/>
            </a:endParaRPr>
          </a:p>
          <a:p>
            <a:r>
              <a:rPr lang="de-DE" dirty="0">
                <a:sym typeface="Wingdings" panose="05000000000000000000" pitchFamily="2" charset="2"/>
              </a:rPr>
              <a:t>All </a:t>
            </a:r>
            <a:r>
              <a:rPr lang="de-DE" dirty="0" err="1">
                <a:sym typeface="Wingdings" panose="05000000000000000000" pitchFamily="2" charset="2"/>
              </a:rPr>
              <a:t>participants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right-handed</a:t>
            </a:r>
            <a:endParaRPr lang="de-DE" dirty="0">
              <a:sym typeface="Wingdings" panose="05000000000000000000" pitchFamily="2" charset="2"/>
            </a:endParaRP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948107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5068CD-745E-440D-9EB4-2D8B5136E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DBSCAN- </a:t>
            </a:r>
            <a:r>
              <a:rPr lang="de-DE" dirty="0" err="1"/>
              <a:t>theta</a:t>
            </a:r>
            <a:r>
              <a:rPr lang="de-DE" dirty="0"/>
              <a:t>, </a:t>
            </a:r>
            <a:r>
              <a:rPr lang="de-DE" dirty="0" err="1"/>
              <a:t>const</a:t>
            </a:r>
            <a:r>
              <a:rPr lang="de-DE" dirty="0"/>
              <a:t>/rand1, until_500 (</a:t>
            </a:r>
            <a:r>
              <a:rPr lang="de-DE" dirty="0" err="1"/>
              <a:t>neg</a:t>
            </a:r>
            <a:r>
              <a:rPr lang="de-DE" dirty="0"/>
              <a:t>)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1C51D037-8A28-49B9-B686-12CA36DCF0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0406" y="1690688"/>
            <a:ext cx="3847494" cy="2922987"/>
          </a:xfr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1BDBC2E0-320C-4CF7-B3BF-5BDEA1BCB5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3535390" cy="2909406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AFB3C121-55BE-4971-AF6F-8A637473D37C}"/>
              </a:ext>
            </a:extLst>
          </p:cNvPr>
          <p:cNvSpPr txBox="1"/>
          <p:nvPr/>
        </p:nvSpPr>
        <p:spPr>
          <a:xfrm>
            <a:off x="8864600" y="1690688"/>
            <a:ext cx="24892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Cluster 1 (neg):</a:t>
            </a:r>
          </a:p>
          <a:p>
            <a:r>
              <a:rPr lang="pt-BR" dirty="0"/>
              <a:t>047: Precuneus_L</a:t>
            </a:r>
          </a:p>
          <a:p>
            <a:r>
              <a:rPr lang="pt-BR" dirty="0"/>
              <a:t>027: Precuneus_R</a:t>
            </a:r>
          </a:p>
          <a:p>
            <a:r>
              <a:rPr lang="pt-BR" dirty="0"/>
              <a:t>010: Parietal_Sup_L</a:t>
            </a:r>
          </a:p>
          <a:p>
            <a:r>
              <a:rPr lang="pt-BR" dirty="0"/>
              <a:t>007: Cingulum_Mid_L</a:t>
            </a:r>
          </a:p>
          <a:p>
            <a:r>
              <a:rPr lang="pt-BR" dirty="0"/>
              <a:t>002: Postcentral_L</a:t>
            </a:r>
          </a:p>
          <a:p>
            <a:r>
              <a:rPr lang="pt-BR" dirty="0"/>
              <a:t>001: Cingulum_Mid_R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840C1A06-9747-4253-92D7-F67C13B511F3}"/>
              </a:ext>
            </a:extLst>
          </p:cNvPr>
          <p:cNvSpPr txBox="1"/>
          <p:nvPr/>
        </p:nvSpPr>
        <p:spPr>
          <a:xfrm>
            <a:off x="8864600" y="3722013"/>
            <a:ext cx="2159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Cluster 2 (neg):</a:t>
            </a:r>
          </a:p>
          <a:p>
            <a:r>
              <a:rPr lang="pt-BR" dirty="0"/>
              <a:t>002: Parietal_Inf_R</a:t>
            </a:r>
          </a:p>
          <a:p>
            <a:r>
              <a:rPr lang="pt-BR" dirty="0"/>
              <a:t>001: Angular_R</a:t>
            </a:r>
          </a:p>
          <a:p>
            <a:endParaRPr lang="de-DE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2F31EF69-3ACE-4216-9A15-73CDF0BBC758}"/>
              </a:ext>
            </a:extLst>
          </p:cNvPr>
          <p:cNvSpPr txBox="1"/>
          <p:nvPr/>
        </p:nvSpPr>
        <p:spPr>
          <a:xfrm>
            <a:off x="2844800" y="5114672"/>
            <a:ext cx="2082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Negative </a:t>
            </a:r>
            <a:r>
              <a:rPr lang="de-DE" dirty="0" err="1"/>
              <a:t>cluster</a:t>
            </a:r>
            <a:r>
              <a:rPr lang="de-DE" dirty="0"/>
              <a:t>:</a:t>
            </a:r>
          </a:p>
          <a:p>
            <a:r>
              <a:rPr lang="de-DE" dirty="0"/>
              <a:t>Rand1 &gt; </a:t>
            </a:r>
            <a:r>
              <a:rPr lang="de-DE" dirty="0" err="1"/>
              <a:t>const</a:t>
            </a:r>
            <a:endParaRPr lang="de-DE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A96BF736-7FC4-4E6A-93D2-B4C45171B88B}"/>
              </a:ext>
            </a:extLst>
          </p:cNvPr>
          <p:cNvSpPr txBox="1"/>
          <p:nvPr/>
        </p:nvSpPr>
        <p:spPr>
          <a:xfrm>
            <a:off x="5562600" y="85209"/>
            <a:ext cx="5791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27/10/22:Updated </a:t>
            </a:r>
            <a:r>
              <a:rPr lang="de-DE" dirty="0" err="1">
                <a:solidFill>
                  <a:srgbClr val="FF0000"/>
                </a:solidFill>
              </a:rPr>
              <a:t>results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with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epsilon</a:t>
            </a:r>
            <a:r>
              <a:rPr lang="de-DE" dirty="0">
                <a:solidFill>
                  <a:srgbClr val="FF0000"/>
                </a:solidFill>
              </a:rPr>
              <a:t> = 1.5*</a:t>
            </a:r>
            <a:r>
              <a:rPr lang="de-DE" dirty="0" err="1">
                <a:solidFill>
                  <a:srgbClr val="FF0000"/>
                </a:solidFill>
              </a:rPr>
              <a:t>gridsize</a:t>
            </a:r>
            <a:endParaRPr lang="de-DE" dirty="0">
              <a:solidFill>
                <a:srgbClr val="FF0000"/>
              </a:solidFill>
            </a:endParaRPr>
          </a:p>
          <a:p>
            <a:r>
              <a:rPr lang="de-DE" dirty="0">
                <a:solidFill>
                  <a:srgbClr val="FF0000"/>
                </a:solidFill>
              </a:rPr>
              <a:t>Both </a:t>
            </a:r>
            <a:r>
              <a:rPr lang="de-DE" dirty="0" err="1">
                <a:solidFill>
                  <a:srgbClr val="FF0000"/>
                </a:solidFill>
              </a:rPr>
              <a:t>clusters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changed</a:t>
            </a:r>
            <a:endParaRPr lang="de-DE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28836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D6EA22-1668-4884-9EB6-AF8769E36C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DBSCAN- </a:t>
            </a:r>
            <a:r>
              <a:rPr lang="de-DE" dirty="0" err="1"/>
              <a:t>theta</a:t>
            </a:r>
            <a:r>
              <a:rPr lang="de-DE" dirty="0"/>
              <a:t>, </a:t>
            </a:r>
            <a:r>
              <a:rPr lang="de-DE" dirty="0" err="1"/>
              <a:t>const</a:t>
            </a:r>
            <a:r>
              <a:rPr lang="de-DE" dirty="0"/>
              <a:t>/rand1, after_500 (</a:t>
            </a:r>
            <a:r>
              <a:rPr lang="de-DE" dirty="0" err="1"/>
              <a:t>pos</a:t>
            </a:r>
            <a:r>
              <a:rPr lang="de-DE" dirty="0"/>
              <a:t>)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0F19140-F48E-4A1A-AB58-0B3721B14B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6600" y="1837483"/>
            <a:ext cx="3532450" cy="2683645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49277CAA-E9EB-4ECA-B57C-DA44FC45A5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019" y="1837483"/>
            <a:ext cx="3556481" cy="2683645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CD23E232-3A8A-4498-8DDE-B2CDD8F12526}"/>
              </a:ext>
            </a:extLst>
          </p:cNvPr>
          <p:cNvSpPr txBox="1"/>
          <p:nvPr/>
        </p:nvSpPr>
        <p:spPr>
          <a:xfrm>
            <a:off x="8343900" y="1837483"/>
            <a:ext cx="27940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Cluster 1 (pos):</a:t>
            </a:r>
          </a:p>
          <a:p>
            <a:r>
              <a:rPr lang="pt-BR" dirty="0"/>
              <a:t>021: Precentral_R</a:t>
            </a:r>
          </a:p>
          <a:p>
            <a:r>
              <a:rPr lang="pt-BR" dirty="0"/>
              <a:t>004: Postcentral_R</a:t>
            </a:r>
          </a:p>
          <a:p>
            <a:endParaRPr lang="pt-BR" dirty="0"/>
          </a:p>
          <a:p>
            <a:r>
              <a:rPr lang="pt-BR" b="1" dirty="0"/>
              <a:t>Cluster 2 (pos):</a:t>
            </a:r>
          </a:p>
          <a:p>
            <a:r>
              <a:rPr lang="pt-BR" dirty="0"/>
              <a:t>026: Precentral_L</a:t>
            </a:r>
          </a:p>
          <a:p>
            <a:r>
              <a:rPr lang="pt-BR" dirty="0"/>
              <a:t>015: Postcentral_L</a:t>
            </a:r>
          </a:p>
          <a:p>
            <a:r>
              <a:rPr lang="pt-BR" dirty="0"/>
              <a:t>003: Frontal_Sup_L</a:t>
            </a:r>
          </a:p>
          <a:p>
            <a:endParaRPr lang="pt-BR" b="1" dirty="0"/>
          </a:p>
          <a:p>
            <a:r>
              <a:rPr lang="pt-BR" b="1" dirty="0"/>
              <a:t>Cluster 3 (pos):</a:t>
            </a:r>
          </a:p>
          <a:p>
            <a:r>
              <a:rPr lang="pt-BR" dirty="0"/>
              <a:t>007: Supp_Motor_Area_R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A4E69099-2027-4D3D-B868-7B0FD8D7425F}"/>
              </a:ext>
            </a:extLst>
          </p:cNvPr>
          <p:cNvSpPr txBox="1"/>
          <p:nvPr/>
        </p:nvSpPr>
        <p:spPr>
          <a:xfrm>
            <a:off x="2844800" y="5114672"/>
            <a:ext cx="2082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Positive </a:t>
            </a:r>
            <a:r>
              <a:rPr lang="de-DE" dirty="0" err="1"/>
              <a:t>cluster</a:t>
            </a:r>
            <a:r>
              <a:rPr lang="de-DE" dirty="0"/>
              <a:t>:</a:t>
            </a:r>
          </a:p>
          <a:p>
            <a:r>
              <a:rPr lang="de-DE" dirty="0" err="1"/>
              <a:t>Const</a:t>
            </a:r>
            <a:r>
              <a:rPr lang="de-DE" dirty="0"/>
              <a:t> &gt; rand1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B6612A70-7D1A-4451-B7DD-F8821DB513F2}"/>
              </a:ext>
            </a:extLst>
          </p:cNvPr>
          <p:cNvSpPr txBox="1"/>
          <p:nvPr/>
        </p:nvSpPr>
        <p:spPr>
          <a:xfrm>
            <a:off x="5562600" y="85209"/>
            <a:ext cx="5791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27/10/22:Updated </a:t>
            </a:r>
            <a:r>
              <a:rPr lang="de-DE" dirty="0" err="1">
                <a:solidFill>
                  <a:srgbClr val="FF0000"/>
                </a:solidFill>
              </a:rPr>
              <a:t>results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with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epsilon</a:t>
            </a:r>
            <a:r>
              <a:rPr lang="de-DE" dirty="0">
                <a:solidFill>
                  <a:srgbClr val="FF0000"/>
                </a:solidFill>
              </a:rPr>
              <a:t> = 1.5*</a:t>
            </a:r>
            <a:r>
              <a:rPr lang="de-DE" dirty="0" err="1">
                <a:solidFill>
                  <a:srgbClr val="FF0000"/>
                </a:solidFill>
              </a:rPr>
              <a:t>gridsize</a:t>
            </a:r>
            <a:endParaRPr lang="de-DE" dirty="0">
              <a:solidFill>
                <a:srgbClr val="FF0000"/>
              </a:solidFill>
            </a:endParaRPr>
          </a:p>
          <a:p>
            <a:r>
              <a:rPr lang="de-DE" dirty="0">
                <a:solidFill>
                  <a:srgbClr val="FF0000"/>
                </a:solidFill>
              </a:rPr>
              <a:t>4th </a:t>
            </a:r>
            <a:r>
              <a:rPr lang="de-DE" dirty="0" err="1">
                <a:solidFill>
                  <a:srgbClr val="FF0000"/>
                </a:solidFill>
              </a:rPr>
              <a:t>cluster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gone</a:t>
            </a:r>
            <a:r>
              <a:rPr lang="de-DE" dirty="0">
                <a:solidFill>
                  <a:srgbClr val="FF0000"/>
                </a:solidFill>
              </a:rPr>
              <a:t>, </a:t>
            </a:r>
            <a:r>
              <a:rPr lang="de-DE" dirty="0" err="1">
                <a:solidFill>
                  <a:srgbClr val="FF0000"/>
                </a:solidFill>
              </a:rPr>
              <a:t>cluster</a:t>
            </a:r>
            <a:r>
              <a:rPr lang="de-DE" dirty="0">
                <a:solidFill>
                  <a:srgbClr val="FF0000"/>
                </a:solidFill>
              </a:rPr>
              <a:t> 1 </a:t>
            </a:r>
            <a:r>
              <a:rPr lang="de-DE" dirty="0" err="1">
                <a:solidFill>
                  <a:srgbClr val="FF0000"/>
                </a:solidFill>
              </a:rPr>
              <a:t>changed</a:t>
            </a:r>
            <a:endParaRPr lang="de-DE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14908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D6EA22-1668-4884-9EB6-AF8769E36C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DBSCAN- </a:t>
            </a:r>
            <a:r>
              <a:rPr lang="de-DE" dirty="0" err="1"/>
              <a:t>theta</a:t>
            </a:r>
            <a:r>
              <a:rPr lang="de-DE" dirty="0"/>
              <a:t>, </a:t>
            </a:r>
            <a:r>
              <a:rPr lang="de-DE" dirty="0" err="1"/>
              <a:t>occl</a:t>
            </a:r>
            <a:r>
              <a:rPr lang="de-DE" dirty="0"/>
              <a:t>/visible (negative </a:t>
            </a:r>
            <a:r>
              <a:rPr lang="de-DE" dirty="0" err="1"/>
              <a:t>cluster</a:t>
            </a:r>
            <a:r>
              <a:rPr lang="de-DE" dirty="0"/>
              <a:t>)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CD23E232-3A8A-4498-8DDE-B2CDD8F12526}"/>
              </a:ext>
            </a:extLst>
          </p:cNvPr>
          <p:cNvSpPr txBox="1"/>
          <p:nvPr/>
        </p:nvSpPr>
        <p:spPr>
          <a:xfrm>
            <a:off x="8979506" y="1690688"/>
            <a:ext cx="27940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Cluster 1 (neg):</a:t>
            </a:r>
          </a:p>
          <a:p>
            <a:r>
              <a:rPr lang="pt-BR" dirty="0"/>
              <a:t>010: Fusiform_R</a:t>
            </a:r>
          </a:p>
          <a:p>
            <a:r>
              <a:rPr lang="pt-BR" dirty="0"/>
              <a:t>006: Occipital_Inf_R</a:t>
            </a:r>
          </a:p>
          <a:p>
            <a:endParaRPr lang="pt-BR" b="1" dirty="0"/>
          </a:p>
          <a:p>
            <a:r>
              <a:rPr lang="pt-BR" b="1" dirty="0"/>
              <a:t>Cluster 2 (neg):</a:t>
            </a:r>
          </a:p>
          <a:p>
            <a:r>
              <a:rPr lang="pt-BR" dirty="0"/>
              <a:t>004: Occipital_Inf_L</a:t>
            </a:r>
          </a:p>
          <a:p>
            <a:r>
              <a:rPr lang="pt-BR" dirty="0"/>
              <a:t>003: Temporal_Inf_L</a:t>
            </a:r>
          </a:p>
          <a:p>
            <a:endParaRPr lang="pt-BR" b="1" dirty="0"/>
          </a:p>
          <a:p>
            <a:r>
              <a:rPr lang="pt-BR" b="1" dirty="0"/>
              <a:t>Cluster 3 (neg):</a:t>
            </a:r>
          </a:p>
          <a:p>
            <a:r>
              <a:rPr lang="pt-BR" dirty="0"/>
              <a:t>048: Temporal_Mid_R</a:t>
            </a:r>
          </a:p>
          <a:p>
            <a:r>
              <a:rPr lang="pt-BR" dirty="0"/>
              <a:t>012: Occipital_Mid_R</a:t>
            </a:r>
          </a:p>
          <a:p>
            <a:r>
              <a:rPr lang="pt-BR" dirty="0"/>
              <a:t>002: Occipital_Inf_R</a:t>
            </a:r>
          </a:p>
          <a:p>
            <a:r>
              <a:rPr lang="pt-BR" dirty="0"/>
              <a:t>001: Angular_R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5FFC07A9-9C14-4EBB-9CE8-742D71A7AB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040" y="1677988"/>
            <a:ext cx="3791259" cy="3086954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D83595C4-637A-4FB4-8F71-0E13639216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2005" y="1690689"/>
            <a:ext cx="3909655" cy="2970212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13348FD8-7002-411D-8BFC-0B0DE5E2E27C}"/>
              </a:ext>
            </a:extLst>
          </p:cNvPr>
          <p:cNvSpPr txBox="1"/>
          <p:nvPr/>
        </p:nvSpPr>
        <p:spPr>
          <a:xfrm>
            <a:off x="2183027" y="5478162"/>
            <a:ext cx="3791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Negative </a:t>
            </a:r>
            <a:r>
              <a:rPr lang="de-DE" dirty="0" err="1"/>
              <a:t>cluster</a:t>
            </a:r>
            <a:r>
              <a:rPr lang="de-DE" dirty="0"/>
              <a:t> </a:t>
            </a:r>
            <a:r>
              <a:rPr lang="de-DE" dirty="0">
                <a:sym typeface="Wingdings" panose="05000000000000000000" pitchFamily="2" charset="2"/>
              </a:rPr>
              <a:t> visible &gt; </a:t>
            </a:r>
            <a:r>
              <a:rPr lang="de-DE" dirty="0" err="1">
                <a:sym typeface="Wingdings" panose="05000000000000000000" pitchFamily="2" charset="2"/>
              </a:rPr>
              <a:t>occluded</a:t>
            </a:r>
            <a:endParaRPr lang="de-DE" dirty="0">
              <a:sym typeface="Wingdings" panose="05000000000000000000" pitchFamily="2" charset="2"/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9D1CD5A6-E4D5-4394-91C8-378DECC10C07}"/>
              </a:ext>
            </a:extLst>
          </p:cNvPr>
          <p:cNvSpPr txBox="1"/>
          <p:nvPr/>
        </p:nvSpPr>
        <p:spPr>
          <a:xfrm>
            <a:off x="5562600" y="85209"/>
            <a:ext cx="5791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27/10/22:Updated </a:t>
            </a:r>
            <a:r>
              <a:rPr lang="de-DE" dirty="0" err="1">
                <a:solidFill>
                  <a:srgbClr val="FF0000"/>
                </a:solidFill>
              </a:rPr>
              <a:t>results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with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epsilon</a:t>
            </a:r>
            <a:r>
              <a:rPr lang="de-DE" dirty="0">
                <a:solidFill>
                  <a:srgbClr val="FF0000"/>
                </a:solidFill>
              </a:rPr>
              <a:t> = 1.5*</a:t>
            </a:r>
            <a:r>
              <a:rPr lang="de-DE" dirty="0" err="1">
                <a:solidFill>
                  <a:srgbClr val="FF0000"/>
                </a:solidFill>
              </a:rPr>
              <a:t>gridsize</a:t>
            </a:r>
            <a:endParaRPr lang="de-DE" dirty="0">
              <a:solidFill>
                <a:srgbClr val="FF0000"/>
              </a:solidFill>
            </a:endParaRPr>
          </a:p>
          <a:p>
            <a:r>
              <a:rPr lang="de-DE" dirty="0">
                <a:solidFill>
                  <a:srgbClr val="FF0000"/>
                </a:solidFill>
              </a:rPr>
              <a:t>Nothing </a:t>
            </a:r>
            <a:r>
              <a:rPr lang="de-DE" dirty="0" err="1">
                <a:solidFill>
                  <a:srgbClr val="FF0000"/>
                </a:solidFill>
              </a:rPr>
              <a:t>changed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here</a:t>
            </a:r>
            <a:endParaRPr lang="de-DE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56302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FDCF7D8D-245B-40A1-B41B-85444E7AB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Segmentation </a:t>
            </a:r>
            <a:r>
              <a:rPr lang="de-DE" dirty="0" err="1"/>
              <a:t>overview</a:t>
            </a:r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97B22D1A-41EE-4CC7-A205-4B1C0C2819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found</a:t>
            </a:r>
            <a:r>
              <a:rPr lang="de-DE" dirty="0"/>
              <a:t> in: R:\AG-Beste-Studien\Emulation\10_publications\02_action_monitoring\figures\segmentation</a:t>
            </a:r>
          </a:p>
        </p:txBody>
      </p:sp>
    </p:spTree>
    <p:extLst>
      <p:ext uri="{BB962C8B-B14F-4D97-AF65-F5344CB8AC3E}">
        <p14:creationId xmlns:p14="http://schemas.microsoft.com/office/powerpoint/2010/main" val="11937360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F36F8260-BEC4-40AA-B38D-2BA57D0E20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2627" y="0"/>
            <a:ext cx="71867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6917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BAB00A12-1467-48AA-85DF-6EDCE1F254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1857" y="0"/>
            <a:ext cx="71482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7611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8CF48F-B4D8-42AD-94B4-DC8ACA4E1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Preprocessing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0DE5459-698B-4647-A41A-704603B030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e-DE" sz="1600" dirty="0" err="1"/>
              <a:t>FPz</a:t>
            </a:r>
            <a:r>
              <a:rPr lang="de-DE" sz="1600" dirty="0"/>
              <a:t> </a:t>
            </a:r>
            <a:r>
              <a:rPr lang="de-DE" sz="1600" dirty="0" err="1"/>
              <a:t>as</a:t>
            </a:r>
            <a:r>
              <a:rPr lang="de-DE" sz="1600" dirty="0"/>
              <a:t> </a:t>
            </a:r>
            <a:r>
              <a:rPr lang="de-DE" sz="1600" dirty="0" err="1"/>
              <a:t>reference</a:t>
            </a:r>
            <a:r>
              <a:rPr lang="de-DE" sz="1600" dirty="0"/>
              <a:t> </a:t>
            </a:r>
            <a:r>
              <a:rPr lang="de-DE" sz="1600" dirty="0" err="1"/>
              <a:t>electrode</a:t>
            </a:r>
            <a:endParaRPr lang="de-DE" sz="1600" dirty="0"/>
          </a:p>
          <a:p>
            <a:r>
              <a:rPr lang="de-DE" sz="1600" dirty="0" err="1"/>
              <a:t>Downsampling</a:t>
            </a:r>
            <a:r>
              <a:rPr lang="de-DE" sz="1600" dirty="0"/>
              <a:t> </a:t>
            </a:r>
            <a:r>
              <a:rPr lang="de-DE" sz="1600" dirty="0" err="1"/>
              <a:t>to</a:t>
            </a:r>
            <a:r>
              <a:rPr lang="de-DE" sz="1600" dirty="0"/>
              <a:t> 250 Hz</a:t>
            </a:r>
          </a:p>
          <a:p>
            <a:r>
              <a:rPr lang="de-DE" sz="1600" dirty="0" err="1"/>
              <a:t>Highpass</a:t>
            </a:r>
            <a:r>
              <a:rPr lang="de-DE" sz="1600" dirty="0"/>
              <a:t> </a:t>
            </a:r>
            <a:r>
              <a:rPr lang="de-DE" sz="1600" dirty="0" err="1"/>
              <a:t>filter</a:t>
            </a:r>
            <a:r>
              <a:rPr lang="de-DE" sz="1600" dirty="0"/>
              <a:t> </a:t>
            </a:r>
            <a:r>
              <a:rPr lang="de-DE" sz="1600" dirty="0" err="1"/>
              <a:t>for</a:t>
            </a:r>
            <a:r>
              <a:rPr lang="de-DE" sz="1600" dirty="0"/>
              <a:t> 1 Hz</a:t>
            </a:r>
          </a:p>
          <a:p>
            <a:r>
              <a:rPr lang="de-DE" sz="1600" dirty="0"/>
              <a:t>Remove </a:t>
            </a:r>
            <a:r>
              <a:rPr lang="de-DE" sz="1600" dirty="0" err="1"/>
              <a:t>line</a:t>
            </a:r>
            <a:r>
              <a:rPr lang="de-DE" sz="1600" dirty="0"/>
              <a:t> </a:t>
            </a:r>
            <a:r>
              <a:rPr lang="de-DE" sz="1600" dirty="0" err="1"/>
              <a:t>noise</a:t>
            </a:r>
            <a:r>
              <a:rPr lang="de-DE" sz="1600" dirty="0"/>
              <a:t> at 50 Hz</a:t>
            </a:r>
          </a:p>
          <a:p>
            <a:r>
              <a:rPr lang="de-DE" sz="1600" dirty="0"/>
              <a:t>Remove </a:t>
            </a:r>
            <a:r>
              <a:rPr lang="de-DE" sz="1600" dirty="0" err="1"/>
              <a:t>bad</a:t>
            </a:r>
            <a:r>
              <a:rPr lang="de-DE" sz="1600" dirty="0"/>
              <a:t> </a:t>
            </a:r>
            <a:r>
              <a:rPr lang="de-DE" sz="1600" dirty="0" err="1"/>
              <a:t>channels</a:t>
            </a:r>
            <a:r>
              <a:rPr lang="de-DE" sz="1600" dirty="0"/>
              <a:t> (flat, </a:t>
            </a:r>
            <a:r>
              <a:rPr lang="de-DE" sz="1600" dirty="0" err="1"/>
              <a:t>minimum</a:t>
            </a:r>
            <a:r>
              <a:rPr lang="de-DE" sz="1600" dirty="0"/>
              <a:t> </a:t>
            </a:r>
            <a:r>
              <a:rPr lang="de-DE" sz="1600" dirty="0" err="1"/>
              <a:t>channel</a:t>
            </a:r>
            <a:r>
              <a:rPr lang="de-DE" sz="1600" dirty="0"/>
              <a:t> </a:t>
            </a:r>
            <a:r>
              <a:rPr lang="de-DE" sz="1600" dirty="0" err="1"/>
              <a:t>correlation</a:t>
            </a:r>
            <a:r>
              <a:rPr lang="de-DE" sz="1600" dirty="0"/>
              <a:t>)</a:t>
            </a:r>
          </a:p>
          <a:p>
            <a:r>
              <a:rPr lang="de-DE" sz="1600" dirty="0" err="1"/>
              <a:t>Lowpass</a:t>
            </a:r>
            <a:r>
              <a:rPr lang="de-DE" sz="1600" dirty="0"/>
              <a:t> </a:t>
            </a:r>
            <a:r>
              <a:rPr lang="de-DE" sz="1600" dirty="0" err="1"/>
              <a:t>filter</a:t>
            </a:r>
            <a:r>
              <a:rPr lang="de-DE" sz="1600" dirty="0"/>
              <a:t> 40 Hz</a:t>
            </a:r>
          </a:p>
          <a:p>
            <a:r>
              <a:rPr lang="de-DE" sz="1600" dirty="0" err="1"/>
              <a:t>Interpolate</a:t>
            </a:r>
            <a:r>
              <a:rPr lang="de-DE" sz="1600" dirty="0"/>
              <a:t> </a:t>
            </a:r>
            <a:r>
              <a:rPr lang="de-DE" sz="1600" dirty="0" err="1"/>
              <a:t>bad</a:t>
            </a:r>
            <a:r>
              <a:rPr lang="de-DE" sz="1600" dirty="0"/>
              <a:t> </a:t>
            </a:r>
            <a:r>
              <a:rPr lang="de-DE" sz="1600" dirty="0" err="1"/>
              <a:t>channels</a:t>
            </a:r>
            <a:endParaRPr lang="de-DE" sz="1600" dirty="0"/>
          </a:p>
          <a:p>
            <a:r>
              <a:rPr lang="de-DE" sz="1600" dirty="0" err="1"/>
              <a:t>Rereference</a:t>
            </a:r>
            <a:r>
              <a:rPr lang="de-DE" sz="1600" dirty="0"/>
              <a:t> </a:t>
            </a:r>
            <a:r>
              <a:rPr lang="de-DE" sz="1600" dirty="0" err="1"/>
              <a:t>to</a:t>
            </a:r>
            <a:r>
              <a:rPr lang="de-DE" sz="1600" dirty="0"/>
              <a:t> </a:t>
            </a:r>
            <a:r>
              <a:rPr lang="de-DE" sz="1600" dirty="0" err="1"/>
              <a:t>average</a:t>
            </a:r>
            <a:endParaRPr lang="de-DE" sz="1600" dirty="0"/>
          </a:p>
          <a:p>
            <a:r>
              <a:rPr lang="de-DE" sz="1600" dirty="0" err="1"/>
              <a:t>Merge</a:t>
            </a:r>
            <a:r>
              <a:rPr lang="de-DE" sz="1600" dirty="0"/>
              <a:t> </a:t>
            </a:r>
            <a:r>
              <a:rPr lang="de-DE" sz="1600" dirty="0" err="1"/>
              <a:t>data</a:t>
            </a:r>
            <a:r>
              <a:rPr lang="de-DE" sz="1600" dirty="0"/>
              <a:t> </a:t>
            </a:r>
            <a:r>
              <a:rPr lang="de-DE" sz="1600" dirty="0" err="1"/>
              <a:t>for</a:t>
            </a:r>
            <a:r>
              <a:rPr lang="de-DE" sz="1600" dirty="0"/>
              <a:t> </a:t>
            </a:r>
            <a:r>
              <a:rPr lang="de-DE" sz="1600" dirty="0" err="1"/>
              <a:t>task</a:t>
            </a:r>
            <a:r>
              <a:rPr lang="de-DE" sz="1600" dirty="0"/>
              <a:t> A &amp; B: </a:t>
            </a:r>
            <a:r>
              <a:rPr lang="de-DE" sz="1600" dirty="0" err="1"/>
              <a:t>for</a:t>
            </a:r>
            <a:r>
              <a:rPr lang="de-DE" sz="1600" dirty="0"/>
              <a:t> ICA, </a:t>
            </a:r>
            <a:r>
              <a:rPr lang="de-DE" sz="1600" dirty="0" err="1"/>
              <a:t>epoch</a:t>
            </a:r>
            <a:r>
              <a:rPr lang="de-DE" sz="1600" dirty="0"/>
              <a:t> </a:t>
            </a:r>
            <a:r>
              <a:rPr lang="de-DE" sz="1600" dirty="0" err="1"/>
              <a:t>data</a:t>
            </a:r>
            <a:r>
              <a:rPr lang="de-DE" sz="1600" dirty="0"/>
              <a:t>, </a:t>
            </a:r>
            <a:r>
              <a:rPr lang="de-DE" sz="1600" dirty="0" err="1"/>
              <a:t>detrending</a:t>
            </a:r>
            <a:r>
              <a:rPr lang="de-DE" sz="1600" dirty="0"/>
              <a:t>, </a:t>
            </a:r>
            <a:r>
              <a:rPr lang="de-DE" sz="1600" dirty="0" err="1"/>
              <a:t>artifact</a:t>
            </a:r>
            <a:r>
              <a:rPr lang="de-DE" sz="1600" dirty="0"/>
              <a:t> </a:t>
            </a:r>
            <a:r>
              <a:rPr lang="de-DE" sz="1600" dirty="0" err="1"/>
              <a:t>rejection</a:t>
            </a:r>
            <a:endParaRPr lang="de-DE" sz="1600" dirty="0"/>
          </a:p>
          <a:p>
            <a:pPr lvl="1"/>
            <a:r>
              <a:rPr lang="de-DE" sz="1600" dirty="0" err="1"/>
              <a:t>run</a:t>
            </a:r>
            <a:r>
              <a:rPr lang="de-DE" sz="1600" dirty="0"/>
              <a:t> ICA (</a:t>
            </a:r>
            <a:r>
              <a:rPr lang="de-DE" sz="1600" dirty="0" err="1"/>
              <a:t>extended</a:t>
            </a:r>
            <a:r>
              <a:rPr lang="de-DE" sz="1600" dirty="0"/>
              <a:t> </a:t>
            </a:r>
            <a:r>
              <a:rPr lang="de-DE" sz="1600" dirty="0" err="1"/>
              <a:t>infomax</a:t>
            </a:r>
            <a:r>
              <a:rPr lang="de-DE" sz="1600" dirty="0"/>
              <a:t> </a:t>
            </a:r>
            <a:r>
              <a:rPr lang="de-DE" sz="1600" dirty="0" err="1"/>
              <a:t>algorithm</a:t>
            </a:r>
            <a:r>
              <a:rPr lang="de-DE" sz="1600" dirty="0"/>
              <a:t>)</a:t>
            </a:r>
          </a:p>
          <a:p>
            <a:pPr lvl="1"/>
            <a:r>
              <a:rPr lang="de-DE" sz="1600" dirty="0" err="1"/>
              <a:t>Iclabel</a:t>
            </a:r>
            <a:r>
              <a:rPr lang="de-DE" sz="1600" dirty="0"/>
              <a:t>: </a:t>
            </a:r>
            <a:r>
              <a:rPr lang="de-DE" sz="1600" dirty="0" err="1"/>
              <a:t>keep</a:t>
            </a:r>
            <a:r>
              <a:rPr lang="de-DE" sz="1600" dirty="0"/>
              <a:t> </a:t>
            </a:r>
            <a:r>
              <a:rPr lang="de-DE" sz="1600" dirty="0" err="1"/>
              <a:t>only</a:t>
            </a:r>
            <a:r>
              <a:rPr lang="de-DE" sz="1600" dirty="0"/>
              <a:t> </a:t>
            </a:r>
            <a:r>
              <a:rPr lang="de-DE" sz="1600" dirty="0" err="1"/>
              <a:t>those</a:t>
            </a:r>
            <a:r>
              <a:rPr lang="de-DE" sz="1600" dirty="0"/>
              <a:t> </a:t>
            </a:r>
            <a:r>
              <a:rPr lang="de-DE" sz="1600" dirty="0" err="1"/>
              <a:t>Ics</a:t>
            </a:r>
            <a:r>
              <a:rPr lang="de-DE" sz="1600" dirty="0"/>
              <a:t> </a:t>
            </a:r>
            <a:r>
              <a:rPr lang="de-DE" sz="1600" dirty="0" err="1"/>
              <a:t>that</a:t>
            </a:r>
            <a:r>
              <a:rPr lang="de-DE" sz="1600" dirty="0"/>
              <a:t> </a:t>
            </a:r>
            <a:r>
              <a:rPr lang="de-DE" sz="1600" dirty="0" err="1"/>
              <a:t>are</a:t>
            </a:r>
            <a:r>
              <a:rPr lang="de-DE" sz="1600" dirty="0"/>
              <a:t> </a:t>
            </a:r>
            <a:r>
              <a:rPr lang="de-DE" sz="1600" dirty="0" err="1"/>
              <a:t>labelled</a:t>
            </a:r>
            <a:r>
              <a:rPr lang="de-DE" sz="1600" dirty="0"/>
              <a:t> </a:t>
            </a:r>
            <a:r>
              <a:rPr lang="de-DE" sz="1600" dirty="0" err="1"/>
              <a:t>as</a:t>
            </a:r>
            <a:r>
              <a:rPr lang="de-DE" sz="1600" dirty="0"/>
              <a:t> </a:t>
            </a:r>
            <a:r>
              <a:rPr lang="de-DE" sz="1600" dirty="0" err="1"/>
              <a:t>neural</a:t>
            </a:r>
            <a:r>
              <a:rPr lang="de-DE" sz="1600" dirty="0"/>
              <a:t> </a:t>
            </a:r>
            <a:r>
              <a:rPr lang="de-DE" sz="1600" dirty="0" err="1"/>
              <a:t>component</a:t>
            </a:r>
            <a:r>
              <a:rPr lang="de-DE" sz="1600" dirty="0"/>
              <a:t> </a:t>
            </a:r>
            <a:r>
              <a:rPr lang="de-DE" sz="1600" dirty="0" err="1"/>
              <a:t>with</a:t>
            </a:r>
            <a:r>
              <a:rPr lang="de-DE" sz="1600" dirty="0"/>
              <a:t> at least 0.5 </a:t>
            </a:r>
            <a:r>
              <a:rPr lang="de-DE" sz="1600" dirty="0" err="1"/>
              <a:t>probability</a:t>
            </a:r>
            <a:endParaRPr lang="de-DE" sz="1600" dirty="0"/>
          </a:p>
          <a:p>
            <a:pPr lvl="1"/>
            <a:r>
              <a:rPr lang="de-DE" sz="1600" dirty="0"/>
              <a:t>Visual </a:t>
            </a:r>
            <a:r>
              <a:rPr lang="de-DE" sz="1600" dirty="0" err="1"/>
              <a:t>checks</a:t>
            </a:r>
            <a:r>
              <a:rPr lang="de-DE" sz="1600" dirty="0"/>
              <a:t> </a:t>
            </a:r>
            <a:r>
              <a:rPr lang="de-DE" sz="1600" dirty="0" err="1"/>
              <a:t>of</a:t>
            </a:r>
            <a:r>
              <a:rPr lang="de-DE" sz="1600" dirty="0"/>
              <a:t> </a:t>
            </a:r>
            <a:r>
              <a:rPr lang="de-DE" sz="1600" dirty="0" err="1"/>
              <a:t>remaining</a:t>
            </a:r>
            <a:r>
              <a:rPr lang="de-DE" sz="1600" dirty="0"/>
              <a:t> </a:t>
            </a:r>
            <a:r>
              <a:rPr lang="de-DE" sz="1600" dirty="0" err="1"/>
              <a:t>components</a:t>
            </a:r>
            <a:endParaRPr lang="de-DE" sz="1600" dirty="0"/>
          </a:p>
          <a:p>
            <a:r>
              <a:rPr lang="de-DE" sz="1600" dirty="0" err="1"/>
              <a:t>Parallelize</a:t>
            </a:r>
            <a:r>
              <a:rPr lang="de-DE" sz="1600" dirty="0"/>
              <a:t> behavioral and EEG </a:t>
            </a:r>
            <a:r>
              <a:rPr lang="de-DE" sz="1600" dirty="0" err="1"/>
              <a:t>data</a:t>
            </a:r>
            <a:r>
              <a:rPr lang="de-DE" sz="1600" dirty="0"/>
              <a:t> </a:t>
            </a:r>
            <a:r>
              <a:rPr lang="de-DE" sz="1600" dirty="0">
                <a:sym typeface="Wingdings" panose="05000000000000000000" pitchFamily="2" charset="2"/>
              </a:rPr>
              <a:t> </a:t>
            </a:r>
            <a:r>
              <a:rPr lang="de-DE" sz="1600" dirty="0" err="1">
                <a:sym typeface="Wingdings" panose="05000000000000000000" pitchFamily="2" charset="2"/>
              </a:rPr>
              <a:t>add</a:t>
            </a:r>
            <a:r>
              <a:rPr lang="de-DE" sz="1600" dirty="0">
                <a:sym typeface="Wingdings" panose="05000000000000000000" pitchFamily="2" charset="2"/>
              </a:rPr>
              <a:t> </a:t>
            </a:r>
            <a:r>
              <a:rPr lang="de-DE" sz="1600" dirty="0" err="1">
                <a:sym typeface="Wingdings" panose="05000000000000000000" pitchFamily="2" charset="2"/>
              </a:rPr>
              <a:t>triggers</a:t>
            </a:r>
            <a:r>
              <a:rPr lang="de-DE" sz="1600" dirty="0">
                <a:sym typeface="Wingdings" panose="05000000000000000000" pitchFamily="2" charset="2"/>
              </a:rPr>
              <a:t> etc.</a:t>
            </a:r>
          </a:p>
          <a:p>
            <a:r>
              <a:rPr lang="de-DE" sz="1600" dirty="0" err="1"/>
              <a:t>Epoch</a:t>
            </a:r>
            <a:r>
              <a:rPr lang="de-DE" sz="1600" dirty="0"/>
              <a:t> </a:t>
            </a:r>
            <a:r>
              <a:rPr lang="de-DE" sz="1600" dirty="0" err="1"/>
              <a:t>data</a:t>
            </a:r>
            <a:r>
              <a:rPr lang="de-DE" sz="1600" dirty="0"/>
              <a:t>: 1) </a:t>
            </a:r>
            <a:r>
              <a:rPr lang="de-DE" sz="1600" dirty="0" err="1"/>
              <a:t>for</a:t>
            </a:r>
            <a:r>
              <a:rPr lang="de-DE" sz="1600" dirty="0"/>
              <a:t> </a:t>
            </a:r>
            <a:r>
              <a:rPr lang="de-DE" sz="1600" dirty="0" err="1"/>
              <a:t>whole</a:t>
            </a:r>
            <a:r>
              <a:rPr lang="de-DE" sz="1600" dirty="0"/>
              <a:t> </a:t>
            </a:r>
            <a:r>
              <a:rPr lang="de-DE" sz="1600" dirty="0" err="1"/>
              <a:t>trial</a:t>
            </a:r>
            <a:r>
              <a:rPr lang="de-DE" sz="1600" dirty="0"/>
              <a:t> (-1 13) </a:t>
            </a:r>
            <a:r>
              <a:rPr lang="de-DE" sz="1600" dirty="0">
                <a:sym typeface="Wingdings" panose="05000000000000000000" pitchFamily="2" charset="2"/>
              </a:rPr>
              <a:t> </a:t>
            </a:r>
            <a:r>
              <a:rPr lang="de-DE" sz="1600" dirty="0" err="1">
                <a:sym typeface="Wingdings" panose="05000000000000000000" pitchFamily="2" charset="2"/>
              </a:rPr>
              <a:t>baseline</a:t>
            </a:r>
            <a:r>
              <a:rPr lang="de-DE" sz="1600" dirty="0">
                <a:sym typeface="Wingdings" panose="05000000000000000000" pitchFamily="2" charset="2"/>
              </a:rPr>
              <a:t> </a:t>
            </a:r>
            <a:r>
              <a:rPr lang="de-DE" sz="1600" dirty="0" err="1">
                <a:sym typeface="Wingdings" panose="05000000000000000000" pitchFamily="2" charset="2"/>
              </a:rPr>
              <a:t>correction</a:t>
            </a:r>
            <a:r>
              <a:rPr lang="de-DE" sz="1600" dirty="0">
                <a:sym typeface="Wingdings" panose="05000000000000000000" pitchFamily="2" charset="2"/>
              </a:rPr>
              <a:t> </a:t>
            </a:r>
            <a:r>
              <a:rPr lang="de-DE" sz="1600" dirty="0" err="1">
                <a:sym typeface="Wingdings" panose="05000000000000000000" pitchFamily="2" charset="2"/>
              </a:rPr>
              <a:t>for</a:t>
            </a:r>
            <a:r>
              <a:rPr lang="de-DE" sz="1600" dirty="0">
                <a:sym typeface="Wingdings" panose="05000000000000000000" pitchFamily="2" charset="2"/>
              </a:rPr>
              <a:t> </a:t>
            </a:r>
            <a:r>
              <a:rPr lang="de-DE" sz="1600" dirty="0" err="1">
                <a:sym typeface="Wingdings" panose="05000000000000000000" pitchFamily="2" charset="2"/>
              </a:rPr>
              <a:t>fixcross</a:t>
            </a:r>
            <a:r>
              <a:rPr lang="de-DE" sz="1600" dirty="0">
                <a:sym typeface="Wingdings" panose="05000000000000000000" pitchFamily="2" charset="2"/>
              </a:rPr>
              <a:t> </a:t>
            </a:r>
            <a:r>
              <a:rPr lang="de-DE" sz="1600" dirty="0" err="1">
                <a:sym typeface="Wingdings" panose="05000000000000000000" pitchFamily="2" charset="2"/>
              </a:rPr>
              <a:t>interval</a:t>
            </a:r>
            <a:r>
              <a:rPr lang="de-DE" sz="1600" dirty="0">
                <a:sym typeface="Wingdings" panose="05000000000000000000" pitchFamily="2" charset="2"/>
              </a:rPr>
              <a:t> (-750 0)</a:t>
            </a:r>
            <a:endParaRPr lang="de-DE" sz="1600" dirty="0"/>
          </a:p>
          <a:p>
            <a:pPr lvl="1"/>
            <a:r>
              <a:rPr lang="de-DE" sz="1600" dirty="0"/>
              <a:t>2)  -1 4 </a:t>
            </a:r>
            <a:r>
              <a:rPr lang="de-DE" sz="1600" dirty="0" err="1"/>
              <a:t>for</a:t>
            </a:r>
            <a:r>
              <a:rPr lang="de-DE" sz="1600" dirty="0"/>
              <a:t> </a:t>
            </a:r>
            <a:r>
              <a:rPr lang="de-DE" sz="1600" dirty="0" err="1"/>
              <a:t>task</a:t>
            </a:r>
            <a:r>
              <a:rPr lang="de-DE" sz="1600" dirty="0"/>
              <a:t> A and B, </a:t>
            </a:r>
            <a:r>
              <a:rPr lang="de-DE" sz="1600" dirty="0" err="1"/>
              <a:t>later</a:t>
            </a:r>
            <a:r>
              <a:rPr lang="de-DE" sz="1600" dirty="0"/>
              <a:t> </a:t>
            </a:r>
            <a:r>
              <a:rPr lang="de-DE" sz="1600" dirty="0" err="1"/>
              <a:t>reduced</a:t>
            </a:r>
            <a:r>
              <a:rPr lang="de-DE" sz="1600" dirty="0"/>
              <a:t> </a:t>
            </a:r>
            <a:r>
              <a:rPr lang="de-DE" sz="1600" dirty="0" err="1"/>
              <a:t>to</a:t>
            </a:r>
            <a:r>
              <a:rPr lang="de-DE" sz="1600" dirty="0"/>
              <a:t> relevant time </a:t>
            </a:r>
            <a:r>
              <a:rPr lang="de-DE" sz="1600" dirty="0" err="1"/>
              <a:t>interval</a:t>
            </a:r>
            <a:endParaRPr lang="de-DE" sz="1600" dirty="0"/>
          </a:p>
          <a:p>
            <a:r>
              <a:rPr lang="de-DE" sz="1600" dirty="0" err="1"/>
              <a:t>Artifact</a:t>
            </a:r>
            <a:r>
              <a:rPr lang="de-DE" sz="1600" dirty="0"/>
              <a:t> </a:t>
            </a:r>
            <a:r>
              <a:rPr lang="de-DE" sz="1600" dirty="0" err="1"/>
              <a:t>rejection</a:t>
            </a:r>
            <a:r>
              <a:rPr lang="de-DE" sz="1600" dirty="0"/>
              <a:t> </a:t>
            </a:r>
            <a:r>
              <a:rPr lang="de-DE" sz="1600" dirty="0" err="1"/>
              <a:t>for</a:t>
            </a:r>
            <a:r>
              <a:rPr lang="de-DE" sz="1600" dirty="0"/>
              <a:t> </a:t>
            </a:r>
            <a:r>
              <a:rPr lang="de-DE" sz="1600" dirty="0" err="1"/>
              <a:t>segments</a:t>
            </a:r>
            <a:endParaRPr lang="de-DE" sz="1600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154440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6AB6A2DE-EEB2-4705-B9DD-AA19097F2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Wavelet </a:t>
            </a:r>
            <a:r>
              <a:rPr lang="de-DE" dirty="0" err="1"/>
              <a:t>analysis</a:t>
            </a:r>
            <a:r>
              <a:rPr lang="de-DE" dirty="0"/>
              <a:t> &amp; Cluster-</a:t>
            </a:r>
            <a:r>
              <a:rPr lang="de-DE" dirty="0" err="1"/>
              <a:t>based</a:t>
            </a:r>
            <a:r>
              <a:rPr lang="de-DE" dirty="0"/>
              <a:t> </a:t>
            </a:r>
            <a:r>
              <a:rPr lang="de-DE" dirty="0" err="1"/>
              <a:t>permutation</a:t>
            </a:r>
            <a:r>
              <a:rPr lang="de-DE" dirty="0"/>
              <a:t> </a:t>
            </a:r>
            <a:r>
              <a:rPr lang="de-DE" dirty="0" err="1"/>
              <a:t>test</a:t>
            </a:r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7B6884C-FC03-4A0E-8312-DF028BF5A5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498494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535F37F-5FDA-4F36-BB70-FCDB8F0BA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Wavelet </a:t>
            </a:r>
            <a:r>
              <a:rPr lang="de-DE" dirty="0" err="1"/>
              <a:t>analysis</a:t>
            </a:r>
            <a:r>
              <a:rPr lang="de-DE" dirty="0"/>
              <a:t> &amp; CBPT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FB87205-9EC0-4BB1-817B-B7366D11CD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e-DE" dirty="0" err="1"/>
              <a:t>Morlet</a:t>
            </a:r>
            <a:r>
              <a:rPr lang="de-DE" dirty="0"/>
              <a:t> </a:t>
            </a:r>
            <a:r>
              <a:rPr lang="de-DE" dirty="0" err="1"/>
              <a:t>wavelet</a:t>
            </a:r>
            <a:r>
              <a:rPr lang="de-DE" dirty="0"/>
              <a:t>: 5 </a:t>
            </a:r>
            <a:r>
              <a:rPr lang="de-DE" dirty="0" err="1"/>
              <a:t>cycles</a:t>
            </a:r>
            <a:r>
              <a:rPr lang="de-DE" dirty="0"/>
              <a:t>, </a:t>
            </a:r>
            <a:r>
              <a:rPr lang="de-DE" dirty="0" err="1"/>
              <a:t>length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wavelet</a:t>
            </a:r>
            <a:r>
              <a:rPr lang="de-DE" dirty="0"/>
              <a:t> </a:t>
            </a:r>
            <a:r>
              <a:rPr lang="de-DE" dirty="0" err="1"/>
              <a:t>kernel</a:t>
            </a:r>
            <a:r>
              <a:rPr lang="de-DE" dirty="0"/>
              <a:t> = 3 (same </a:t>
            </a:r>
            <a:r>
              <a:rPr lang="de-DE" dirty="0" err="1"/>
              <a:t>for</a:t>
            </a:r>
            <a:r>
              <a:rPr lang="de-DE" dirty="0"/>
              <a:t> all </a:t>
            </a:r>
            <a:r>
              <a:rPr lang="de-DE" dirty="0" err="1"/>
              <a:t>frequencies</a:t>
            </a:r>
            <a:r>
              <a:rPr lang="de-DE" dirty="0"/>
              <a:t>)</a:t>
            </a:r>
          </a:p>
          <a:p>
            <a:r>
              <a:rPr lang="de-DE" u="sng" dirty="0" err="1"/>
              <a:t>No</a:t>
            </a:r>
            <a:r>
              <a:rPr lang="de-DE" u="sng" dirty="0"/>
              <a:t> ERS/ERD</a:t>
            </a:r>
          </a:p>
          <a:p>
            <a:r>
              <a:rPr lang="de-DE" dirty="0" err="1"/>
              <a:t>Frequencies</a:t>
            </a:r>
            <a:r>
              <a:rPr lang="de-DE" dirty="0"/>
              <a:t>: 1 </a:t>
            </a:r>
            <a:r>
              <a:rPr lang="de-DE" dirty="0" err="1"/>
              <a:t>to</a:t>
            </a:r>
            <a:r>
              <a:rPr lang="de-DE" dirty="0"/>
              <a:t> 35 Hz </a:t>
            </a:r>
          </a:p>
          <a:p>
            <a:r>
              <a:rPr lang="de-DE" dirty="0"/>
              <a:t>CBPT:</a:t>
            </a:r>
          </a:p>
          <a:p>
            <a:pPr lvl="1"/>
            <a:r>
              <a:rPr lang="de-DE" dirty="0"/>
              <a:t>Monte-Carlo, 1000 </a:t>
            </a:r>
            <a:r>
              <a:rPr lang="de-DE" dirty="0" err="1"/>
              <a:t>iterations</a:t>
            </a:r>
            <a:endParaRPr lang="de-DE" dirty="0"/>
          </a:p>
          <a:p>
            <a:pPr lvl="1"/>
            <a:r>
              <a:rPr lang="de-DE" dirty="0"/>
              <a:t>Alpha = 0.001, </a:t>
            </a:r>
            <a:r>
              <a:rPr lang="de-DE" dirty="0" err="1"/>
              <a:t>cluster</a:t>
            </a:r>
            <a:r>
              <a:rPr lang="de-DE" dirty="0"/>
              <a:t> </a:t>
            </a:r>
            <a:r>
              <a:rPr lang="de-DE" dirty="0" err="1"/>
              <a:t>alpha</a:t>
            </a:r>
            <a:r>
              <a:rPr lang="de-DE" dirty="0"/>
              <a:t> = 0.001</a:t>
            </a:r>
          </a:p>
          <a:p>
            <a:pPr lvl="1"/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alpha</a:t>
            </a:r>
            <a:r>
              <a:rPr lang="de-DE" dirty="0"/>
              <a:t> (8-12 Hz), </a:t>
            </a:r>
            <a:r>
              <a:rPr lang="de-DE" dirty="0" err="1"/>
              <a:t>theta</a:t>
            </a:r>
            <a:r>
              <a:rPr lang="de-DE" dirty="0"/>
              <a:t> (4-7 Hz) and </a:t>
            </a:r>
            <a:r>
              <a:rPr lang="de-DE" dirty="0" err="1"/>
              <a:t>beta</a:t>
            </a:r>
            <a:r>
              <a:rPr lang="de-DE" dirty="0"/>
              <a:t> band (13-30 Hz)</a:t>
            </a:r>
          </a:p>
          <a:p>
            <a:pPr lvl="1"/>
            <a:r>
              <a:rPr lang="de-DE" dirty="0"/>
              <a:t>Task A: </a:t>
            </a:r>
            <a:r>
              <a:rPr lang="de-DE" dirty="0" err="1"/>
              <a:t>first</a:t>
            </a:r>
            <a:r>
              <a:rPr lang="de-DE" dirty="0"/>
              <a:t> </a:t>
            </a:r>
            <a:r>
              <a:rPr lang="de-DE" dirty="0" err="1"/>
              <a:t>random</a:t>
            </a:r>
            <a:r>
              <a:rPr lang="de-DE" dirty="0"/>
              <a:t> vs. </a:t>
            </a:r>
            <a:r>
              <a:rPr lang="de-DE" dirty="0" err="1"/>
              <a:t>constant</a:t>
            </a:r>
            <a:r>
              <a:rPr lang="de-DE" dirty="0"/>
              <a:t> vs. </a:t>
            </a:r>
            <a:r>
              <a:rPr lang="de-DE" dirty="0" err="1"/>
              <a:t>second</a:t>
            </a:r>
            <a:r>
              <a:rPr lang="de-DE" dirty="0"/>
              <a:t> </a:t>
            </a:r>
            <a:r>
              <a:rPr lang="de-DE" dirty="0" err="1"/>
              <a:t>random</a:t>
            </a:r>
            <a:r>
              <a:rPr lang="de-DE" dirty="0"/>
              <a:t> </a:t>
            </a:r>
            <a:r>
              <a:rPr lang="de-DE" dirty="0" err="1"/>
              <a:t>traj</a:t>
            </a:r>
            <a:r>
              <a:rPr lang="de-DE" dirty="0"/>
              <a:t> </a:t>
            </a:r>
            <a:r>
              <a:rPr lang="de-DE" dirty="0" err="1"/>
              <a:t>segment</a:t>
            </a:r>
            <a:endParaRPr lang="de-DE" dirty="0"/>
          </a:p>
          <a:p>
            <a:pPr lvl="2"/>
            <a:r>
              <a:rPr lang="de-DE" dirty="0" err="1"/>
              <a:t>averaged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in </a:t>
            </a:r>
            <a:r>
              <a:rPr lang="de-DE" dirty="0" err="1"/>
              <a:t>frequency</a:t>
            </a:r>
            <a:r>
              <a:rPr lang="de-DE" dirty="0"/>
              <a:t> </a:t>
            </a:r>
            <a:r>
              <a:rPr lang="de-DE" dirty="0" err="1"/>
              <a:t>dimension</a:t>
            </a:r>
            <a:endParaRPr lang="de-DE" dirty="0"/>
          </a:p>
          <a:p>
            <a:pPr lvl="2"/>
            <a:r>
              <a:rPr lang="de-DE" dirty="0"/>
              <a:t>Split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interval</a:t>
            </a:r>
            <a:r>
              <a:rPr lang="de-DE" dirty="0"/>
              <a:t> </a:t>
            </a:r>
            <a:r>
              <a:rPr lang="de-DE" dirty="0" err="1"/>
              <a:t>before</a:t>
            </a:r>
            <a:r>
              <a:rPr lang="de-DE" dirty="0"/>
              <a:t> and after 500 </a:t>
            </a:r>
            <a:r>
              <a:rPr lang="de-DE" dirty="0" err="1"/>
              <a:t>ms</a:t>
            </a:r>
            <a:r>
              <a:rPr lang="de-DE" dirty="0"/>
              <a:t> due </a:t>
            </a:r>
            <a:r>
              <a:rPr lang="de-DE" dirty="0" err="1"/>
              <a:t>to</a:t>
            </a:r>
            <a:r>
              <a:rPr lang="de-DE" dirty="0"/>
              <a:t> high </a:t>
            </a:r>
            <a:r>
              <a:rPr lang="de-DE" dirty="0" err="1"/>
              <a:t>error</a:t>
            </a:r>
            <a:r>
              <a:rPr lang="de-DE" dirty="0"/>
              <a:t> in </a:t>
            </a:r>
            <a:r>
              <a:rPr lang="de-DE" dirty="0" err="1"/>
              <a:t>first</a:t>
            </a:r>
            <a:r>
              <a:rPr lang="de-DE" dirty="0"/>
              <a:t> 500 </a:t>
            </a:r>
            <a:r>
              <a:rPr lang="de-DE" dirty="0" err="1"/>
              <a:t>ms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rand1</a:t>
            </a:r>
          </a:p>
          <a:p>
            <a:pPr lvl="3"/>
            <a:r>
              <a:rPr lang="de-DE" dirty="0"/>
              <a:t>Rand1: </a:t>
            </a:r>
            <a:r>
              <a:rPr lang="de-DE" dirty="0" err="1"/>
              <a:t>exclude</a:t>
            </a:r>
            <a:r>
              <a:rPr lang="de-DE" dirty="0"/>
              <a:t> </a:t>
            </a:r>
            <a:r>
              <a:rPr lang="de-DE" dirty="0" err="1"/>
              <a:t>first</a:t>
            </a:r>
            <a:r>
              <a:rPr lang="de-DE" dirty="0"/>
              <a:t> 500 </a:t>
            </a:r>
            <a:r>
              <a:rPr lang="de-DE" dirty="0" err="1"/>
              <a:t>ms</a:t>
            </a:r>
            <a:r>
              <a:rPr lang="de-DE" dirty="0"/>
              <a:t>; </a:t>
            </a:r>
            <a:r>
              <a:rPr lang="de-DE" dirty="0" err="1"/>
              <a:t>others</a:t>
            </a:r>
            <a:r>
              <a:rPr lang="de-DE" dirty="0"/>
              <a:t>: </a:t>
            </a:r>
            <a:r>
              <a:rPr lang="de-DE" dirty="0" err="1"/>
              <a:t>exclude</a:t>
            </a:r>
            <a:r>
              <a:rPr lang="de-DE" dirty="0"/>
              <a:t> last 500 </a:t>
            </a:r>
            <a:r>
              <a:rPr lang="de-DE" dirty="0" err="1"/>
              <a:t>ms</a:t>
            </a:r>
            <a:endParaRPr lang="de-DE" dirty="0"/>
          </a:p>
          <a:p>
            <a:pPr lvl="1"/>
            <a:r>
              <a:rPr lang="de-DE" dirty="0"/>
              <a:t>Task B: </a:t>
            </a:r>
            <a:r>
              <a:rPr lang="de-DE" dirty="0" err="1"/>
              <a:t>averaged</a:t>
            </a:r>
            <a:r>
              <a:rPr lang="de-DE" dirty="0"/>
              <a:t> in time and </a:t>
            </a:r>
            <a:r>
              <a:rPr lang="de-DE" dirty="0" err="1"/>
              <a:t>frequency</a:t>
            </a:r>
            <a:r>
              <a:rPr lang="de-DE" dirty="0"/>
              <a:t> </a:t>
            </a:r>
            <a:r>
              <a:rPr lang="de-DE" dirty="0" err="1"/>
              <a:t>dimension</a:t>
            </a:r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751811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DA7B917-4AA3-4801-B068-BA93A65A7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3500" dirty="0"/>
              <a:t>Wavelet </a:t>
            </a:r>
            <a:r>
              <a:rPr lang="de-DE" sz="3500" dirty="0" err="1"/>
              <a:t>analysis</a:t>
            </a:r>
            <a:r>
              <a:rPr lang="de-DE" sz="3500" dirty="0"/>
              <a:t>- Task A, const-rand1, 0-500 </a:t>
            </a:r>
            <a:r>
              <a:rPr lang="de-DE" sz="3500" dirty="0" err="1"/>
              <a:t>ms</a:t>
            </a:r>
            <a:endParaRPr lang="de-DE" sz="350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276F3AB-AA3F-4911-A84C-2EFDA9AAC0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7453" y="1280794"/>
            <a:ext cx="8837094" cy="5424806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F665F586-A70C-409B-816D-7CC34DB8467F}"/>
              </a:ext>
            </a:extLst>
          </p:cNvPr>
          <p:cNvSpPr/>
          <p:nvPr/>
        </p:nvSpPr>
        <p:spPr>
          <a:xfrm>
            <a:off x="4157529" y="4390209"/>
            <a:ext cx="3475171" cy="1553391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316923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7D51222E-461E-4DA0-9B53-E2FA9A268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3500" dirty="0"/>
              <a:t>Wavelet </a:t>
            </a:r>
            <a:r>
              <a:rPr lang="de-DE" sz="3500" dirty="0" err="1"/>
              <a:t>analysis</a:t>
            </a:r>
            <a:r>
              <a:rPr lang="de-DE" sz="3500" dirty="0"/>
              <a:t>- Task A, const-rand1, 0-500 </a:t>
            </a:r>
            <a:r>
              <a:rPr lang="de-DE" sz="3500" dirty="0" err="1"/>
              <a:t>ms</a:t>
            </a:r>
            <a:endParaRPr lang="de-DE" sz="3500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493DADF3-A742-4255-943E-AE958FD76F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876" y="1939147"/>
            <a:ext cx="3764277" cy="3127612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86473550-58C5-46FF-B745-099955F13F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7794" y="2997999"/>
            <a:ext cx="2662211" cy="2068760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96DAD32D-5BE1-4B88-AB98-58D6750D2A30}"/>
              </a:ext>
            </a:extLst>
          </p:cNvPr>
          <p:cNvSpPr txBox="1"/>
          <p:nvPr/>
        </p:nvSpPr>
        <p:spPr>
          <a:xfrm>
            <a:off x="9034807" y="2628667"/>
            <a:ext cx="1925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theta</a:t>
            </a:r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6C49FC5E-ECE9-4292-AC32-EA55860DD2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4121" y="1926409"/>
            <a:ext cx="2601591" cy="2001224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2D8E2FEE-5C71-449D-AB8D-79B98A684F57}"/>
              </a:ext>
            </a:extLst>
          </p:cNvPr>
          <p:cNvSpPr txBox="1"/>
          <p:nvPr/>
        </p:nvSpPr>
        <p:spPr>
          <a:xfrm>
            <a:off x="5482115" y="1557077"/>
            <a:ext cx="1925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alpha</a:t>
            </a:r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DB781E50-9248-4C24-9717-D80707807B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04122" y="4454537"/>
            <a:ext cx="2714255" cy="2068760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358D296C-5325-4DAD-959F-FD9910B4129D}"/>
              </a:ext>
            </a:extLst>
          </p:cNvPr>
          <p:cNvSpPr txBox="1"/>
          <p:nvPr/>
        </p:nvSpPr>
        <p:spPr>
          <a:xfrm>
            <a:off x="5482115" y="4085205"/>
            <a:ext cx="1925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beta</a:t>
            </a:r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174491D0-1A3B-4DD8-BC65-0C019D097860}"/>
              </a:ext>
            </a:extLst>
          </p:cNvPr>
          <p:cNvSpPr/>
          <p:nvPr/>
        </p:nvSpPr>
        <p:spPr>
          <a:xfrm>
            <a:off x="928876" y="1926409"/>
            <a:ext cx="3876941" cy="3140350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887041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5CA38C0-297E-03CD-E5B5-41CDE546E8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291" y="0"/>
            <a:ext cx="11798709" cy="1325563"/>
          </a:xfrm>
        </p:spPr>
        <p:txBody>
          <a:bodyPr>
            <a:normAutofit/>
          </a:bodyPr>
          <a:lstStyle/>
          <a:p>
            <a:r>
              <a:rPr lang="de-DE" sz="3000" dirty="0"/>
              <a:t>60 </a:t>
            </a:r>
            <a:r>
              <a:rPr lang="de-DE" sz="3000" dirty="0" err="1"/>
              <a:t>samples</a:t>
            </a:r>
            <a:r>
              <a:rPr lang="de-DE" sz="3000" dirty="0"/>
              <a:t>/</a:t>
            </a:r>
            <a:r>
              <a:rPr lang="de-DE" sz="3000" dirty="0" err="1"/>
              <a:t>frames</a:t>
            </a:r>
            <a:r>
              <a:rPr lang="de-DE" sz="3000" dirty="0"/>
              <a:t>  = 1 s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61E2AF1-C273-8D9A-CACC-59256433A3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780" y="1354078"/>
            <a:ext cx="9756710" cy="5294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9249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1363</Words>
  <Application>Microsoft Office PowerPoint</Application>
  <PresentationFormat>Breitbild</PresentationFormat>
  <Paragraphs>194</Paragraphs>
  <Slides>35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35</vt:i4>
      </vt:variant>
    </vt:vector>
  </HeadingPairs>
  <TitlesOfParts>
    <vt:vector size="40" baseType="lpstr">
      <vt:lpstr>Arial</vt:lpstr>
      <vt:lpstr>Calibri</vt:lpstr>
      <vt:lpstr>Calibri Light</vt:lpstr>
      <vt:lpstr>Wingdings</vt:lpstr>
      <vt:lpstr>Office</vt:lpstr>
      <vt:lpstr>Data Analyses: Pursuit-Tracking Task &amp; Pursuit-Occlusion Task  Emulation Pilot Study 2021</vt:lpstr>
      <vt:lpstr>Sample &amp; Preprocessing</vt:lpstr>
      <vt:lpstr>Sample</vt:lpstr>
      <vt:lpstr>Preprocessing</vt:lpstr>
      <vt:lpstr>Wavelet analysis &amp; Cluster-based permutation test</vt:lpstr>
      <vt:lpstr>Wavelet analysis &amp; CBPT</vt:lpstr>
      <vt:lpstr>Wavelet analysis- Task A, const-rand1, 0-500 ms</vt:lpstr>
      <vt:lpstr>Wavelet analysis- Task A, const-rand1, 0-500 ms</vt:lpstr>
      <vt:lpstr>60 samples/frames  = 1 s</vt:lpstr>
      <vt:lpstr>Wavelet analysis- Task A, const-rand1, after 500 ms</vt:lpstr>
      <vt:lpstr>Wavelet analysis- Task A, const-rand1, after 500 ms</vt:lpstr>
      <vt:lpstr>Wavelet analysis- Task B, occluded-nonoccluded</vt:lpstr>
      <vt:lpstr>Results CBPT- const vs. rand1 trajectory</vt:lpstr>
      <vt:lpstr>Const vs. rand1, theta, until_500</vt:lpstr>
      <vt:lpstr>Const vs. rand1, alpha, until_500</vt:lpstr>
      <vt:lpstr>Const vs. rand1, beta, until_500</vt:lpstr>
      <vt:lpstr>Const vs. rand1, theta, after_500</vt:lpstr>
      <vt:lpstr>Results CBPT- occluded vs. visible trajectory</vt:lpstr>
      <vt:lpstr>DICS beamforming</vt:lpstr>
      <vt:lpstr>DICS Beamforming</vt:lpstr>
      <vt:lpstr>DICS- alpha, const/rand1, until_500</vt:lpstr>
      <vt:lpstr>DICS- beta, const/rand1, until_500</vt:lpstr>
      <vt:lpstr>DICS- theta, const/rand1, until_500</vt:lpstr>
      <vt:lpstr>DICS- theta, const/rand1, after_500</vt:lpstr>
      <vt:lpstr>DICS- theta, occluded vs. non-occluded</vt:lpstr>
      <vt:lpstr>Thresholding &amp; DBSCAN</vt:lpstr>
      <vt:lpstr>Thresholding &amp; DBSCAN</vt:lpstr>
      <vt:lpstr>DBSCAN- alpha, const/rand1, until_500 (neg)</vt:lpstr>
      <vt:lpstr>DBSCAN- beta, const/rand1, until_500 (neg)</vt:lpstr>
      <vt:lpstr>DBSCAN- theta, const/rand1, until_500 (neg)</vt:lpstr>
      <vt:lpstr>DBSCAN- theta, const/rand1, after_500 (pos)</vt:lpstr>
      <vt:lpstr>DBSCAN- theta, occl/visible (negative cluster)</vt:lpstr>
      <vt:lpstr>Segmentation overview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Böttcher, Adriana</dc:creator>
  <cp:lastModifiedBy>Böttcher, Adriana</cp:lastModifiedBy>
  <cp:revision>86</cp:revision>
  <dcterms:created xsi:type="dcterms:W3CDTF">2022-09-27T12:32:14Z</dcterms:created>
  <dcterms:modified xsi:type="dcterms:W3CDTF">2022-10-27T15:34:56Z</dcterms:modified>
</cp:coreProperties>
</file>